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37" r:id="rId1"/>
  </p:sldMasterIdLst>
  <p:notesMasterIdLst>
    <p:notesMasterId r:id="rId40"/>
  </p:notesMasterIdLst>
  <p:sldIdLst>
    <p:sldId id="277" r:id="rId2"/>
    <p:sldId id="363" r:id="rId3"/>
    <p:sldId id="360" r:id="rId4"/>
    <p:sldId id="358" r:id="rId5"/>
    <p:sldId id="357" r:id="rId6"/>
    <p:sldId id="364" r:id="rId7"/>
    <p:sldId id="362" r:id="rId8"/>
    <p:sldId id="365" r:id="rId9"/>
    <p:sldId id="366" r:id="rId10"/>
    <p:sldId id="324" r:id="rId11"/>
    <p:sldId id="279" r:id="rId12"/>
    <p:sldId id="257" r:id="rId13"/>
    <p:sldId id="307" r:id="rId14"/>
    <p:sldId id="326" r:id="rId15"/>
    <p:sldId id="329" r:id="rId16"/>
    <p:sldId id="280" r:id="rId17"/>
    <p:sldId id="304" r:id="rId18"/>
    <p:sldId id="314" r:id="rId19"/>
    <p:sldId id="286" r:id="rId20"/>
    <p:sldId id="287" r:id="rId21"/>
    <p:sldId id="336" r:id="rId22"/>
    <p:sldId id="311" r:id="rId23"/>
    <p:sldId id="347" r:id="rId24"/>
    <p:sldId id="348" r:id="rId25"/>
    <p:sldId id="349" r:id="rId26"/>
    <p:sldId id="350" r:id="rId27"/>
    <p:sldId id="351" r:id="rId28"/>
    <p:sldId id="352" r:id="rId29"/>
    <p:sldId id="353" r:id="rId30"/>
    <p:sldId id="354" r:id="rId31"/>
    <p:sldId id="355" r:id="rId32"/>
    <p:sldId id="330" r:id="rId33"/>
    <p:sldId id="331" r:id="rId34"/>
    <p:sldId id="340" r:id="rId35"/>
    <p:sldId id="342" r:id="rId36"/>
    <p:sldId id="356" r:id="rId37"/>
    <p:sldId id="341" r:id="rId38"/>
    <p:sldId id="289" r:id="rId39"/>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CFF"/>
    <a:srgbClr val="333399"/>
    <a:srgbClr val="0000FF"/>
    <a:srgbClr val="00FFFF"/>
    <a:srgbClr val="66FFCC"/>
    <a:srgbClr val="FFFFFF"/>
    <a:srgbClr val="6600CC"/>
    <a:srgbClr val="FF33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FD4443E-F989-4FC4-A0C8-D5A2AF1F390B}" styleName="深色樣式 1 - 輔色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3" autoAdjust="0"/>
    <p:restoredTop sz="94919" autoAdjust="0"/>
  </p:normalViewPr>
  <p:slideViewPr>
    <p:cSldViewPr>
      <p:cViewPr varScale="1">
        <p:scale>
          <a:sx n="110" d="100"/>
          <a:sy n="110" d="100"/>
        </p:scale>
        <p:origin x="1260" y="-66"/>
      </p:cViewPr>
      <p:guideLst>
        <p:guide orient="horz" pos="2160"/>
        <p:guide pos="2880"/>
      </p:guideLst>
    </p:cSldViewPr>
  </p:slideViewPr>
  <p:outlineViewPr>
    <p:cViewPr>
      <p:scale>
        <a:sx n="33" d="100"/>
        <a:sy n="33" d="100"/>
      </p:scale>
      <p:origin x="96" y="86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E90252AC-C158-46A7-81E9-4BBD9D1B42DE}" type="datetimeFigureOut">
              <a:rPr lang="zh-TW" altLang="en-US"/>
              <a:pPr>
                <a:defRPr/>
              </a:pPr>
              <a:t>2018/4/17</a:t>
            </a:fld>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pPr>
              <a:defRPr/>
            </a:pPr>
            <a:fld id="{421964DF-8D2C-4CCA-B279-3787555D3291}" type="slidenum">
              <a:rPr lang="zh-TW" altLang="en-US"/>
              <a:pPr>
                <a:defRPr/>
              </a:pPr>
              <a:t>‹#›</a:t>
            </a:fld>
            <a:endParaRPr lang="zh-TW" altLang="en-US"/>
          </a:p>
        </p:txBody>
      </p:sp>
    </p:spTree>
    <p:extLst>
      <p:ext uri="{BB962C8B-B14F-4D97-AF65-F5344CB8AC3E}">
        <p14:creationId xmlns:p14="http://schemas.microsoft.com/office/powerpoint/2010/main" val="630908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277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A14793D-8CFC-42A0-8E93-B31BBEA25B8C}" type="slidenum">
              <a:rPr lang="zh-TW" altLang="en-US" smtClean="0">
                <a:latin typeface="Arial" charset="0"/>
              </a:rPr>
              <a:pPr eaLnBrk="1" hangingPunct="1">
                <a:spcBef>
                  <a:spcPct val="0"/>
                </a:spcBef>
              </a:pPr>
              <a:t>11</a:t>
            </a:fld>
            <a:endParaRPr lang="zh-TW" altLang="en-US" smtClean="0">
              <a:latin typeface="Arial" charset="0"/>
            </a:endParaRPr>
          </a:p>
        </p:txBody>
      </p:sp>
    </p:spTree>
    <p:extLst>
      <p:ext uri="{BB962C8B-B14F-4D97-AF65-F5344CB8AC3E}">
        <p14:creationId xmlns:p14="http://schemas.microsoft.com/office/powerpoint/2010/main" val="4031777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21964DF-8D2C-4CCA-B279-3787555D3291}" type="slidenum">
              <a:rPr lang="zh-TW" altLang="en-US" smtClean="0"/>
              <a:pPr>
                <a:defRPr/>
              </a:pPr>
              <a:t>15</a:t>
            </a:fld>
            <a:endParaRPr lang="zh-TW" altLang="en-US"/>
          </a:p>
        </p:txBody>
      </p:sp>
    </p:spTree>
    <p:extLst>
      <p:ext uri="{BB962C8B-B14F-4D97-AF65-F5344CB8AC3E}">
        <p14:creationId xmlns:p14="http://schemas.microsoft.com/office/powerpoint/2010/main" val="434586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dirty="0" smtClean="0"/>
          </a:p>
        </p:txBody>
      </p:sp>
      <p:sp>
        <p:nvSpPr>
          <p:cNvPr id="3379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2D77CC2-A9E4-4BF6-B194-C78C8A98AC2C}" type="slidenum">
              <a:rPr lang="zh-TW" altLang="en-US" smtClean="0">
                <a:latin typeface="Arial" charset="0"/>
              </a:rPr>
              <a:pPr eaLnBrk="1" hangingPunct="1">
                <a:spcBef>
                  <a:spcPct val="0"/>
                </a:spcBef>
              </a:pPr>
              <a:t>20</a:t>
            </a:fld>
            <a:endParaRPr lang="zh-TW" altLang="en-US" smtClean="0">
              <a:latin typeface="Arial" charset="0"/>
            </a:endParaRPr>
          </a:p>
        </p:txBody>
      </p:sp>
    </p:spTree>
    <p:extLst>
      <p:ext uri="{BB962C8B-B14F-4D97-AF65-F5344CB8AC3E}">
        <p14:creationId xmlns:p14="http://schemas.microsoft.com/office/powerpoint/2010/main" val="3990703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zh-TW" altLang="en-US" smtClean="0"/>
          </a:p>
        </p:txBody>
      </p:sp>
      <p:sp>
        <p:nvSpPr>
          <p:cNvPr id="3482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D81DC6E-723B-40FD-863A-944845810AB0}" type="slidenum">
              <a:rPr lang="zh-TW" altLang="en-US" smtClean="0">
                <a:latin typeface="Arial" charset="0"/>
              </a:rPr>
              <a:pPr eaLnBrk="1" hangingPunct="1">
                <a:spcBef>
                  <a:spcPct val="0"/>
                </a:spcBef>
              </a:pPr>
              <a:t>21</a:t>
            </a:fld>
            <a:endParaRPr lang="zh-TW" altLang="en-US" smtClean="0">
              <a:latin typeface="Arial" charset="0"/>
            </a:endParaRPr>
          </a:p>
        </p:txBody>
      </p:sp>
    </p:spTree>
    <p:extLst>
      <p:ext uri="{BB962C8B-B14F-4D97-AF65-F5344CB8AC3E}">
        <p14:creationId xmlns:p14="http://schemas.microsoft.com/office/powerpoint/2010/main" val="1804731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421964DF-8D2C-4CCA-B279-3787555D3291}" type="slidenum">
              <a:rPr lang="zh-TW" altLang="en-US" smtClean="0"/>
              <a:pPr>
                <a:defRPr/>
              </a:pPr>
              <a:t>32</a:t>
            </a:fld>
            <a:endParaRPr lang="zh-TW" altLang="en-US"/>
          </a:p>
        </p:txBody>
      </p:sp>
    </p:spTree>
    <p:extLst>
      <p:ext uri="{BB962C8B-B14F-4D97-AF65-F5344CB8AC3E}">
        <p14:creationId xmlns:p14="http://schemas.microsoft.com/office/powerpoint/2010/main" val="3141083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zh-TW" altLang="en-US" smtClean="0"/>
          </a:p>
        </p:txBody>
      </p:sp>
      <p:sp>
        <p:nvSpPr>
          <p:cNvPr id="358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F5C3FE7-069B-469A-9E35-B2E172C526F9}" type="slidenum">
              <a:rPr lang="zh-TW" altLang="en-US" smtClean="0">
                <a:latin typeface="Arial" charset="0"/>
              </a:rPr>
              <a:pPr eaLnBrk="1" hangingPunct="1">
                <a:spcBef>
                  <a:spcPct val="0"/>
                </a:spcBef>
              </a:pPr>
              <a:t>38</a:t>
            </a:fld>
            <a:endParaRPr lang="zh-TW" altLang="en-US" smtClean="0">
              <a:latin typeface="Arial" charset="0"/>
            </a:endParaRPr>
          </a:p>
        </p:txBody>
      </p:sp>
    </p:spTree>
    <p:extLst>
      <p:ext uri="{BB962C8B-B14F-4D97-AF65-F5344CB8AC3E}">
        <p14:creationId xmlns:p14="http://schemas.microsoft.com/office/powerpoint/2010/main" val="419912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Shape 10"/>
          <p:cNvSpPr/>
          <p:nvPr/>
        </p:nvSpPr>
        <p:spPr>
          <a:xfrm>
            <a:off x="7544483" y="877033"/>
            <a:ext cx="1299300" cy="5772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1" name="Shape 11"/>
          <p:cNvGrpSpPr/>
          <p:nvPr/>
        </p:nvGrpSpPr>
        <p:grpSpPr>
          <a:xfrm>
            <a:off x="0" y="-9451"/>
            <a:ext cx="8661398" cy="6867451"/>
            <a:chOff x="0" y="-7088"/>
            <a:chExt cx="8661398" cy="5150588"/>
          </a:xfrm>
        </p:grpSpPr>
        <p:sp>
          <p:nvSpPr>
            <p:cNvPr id="12" name="Shape 12"/>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4" name="Shape 14"/>
          <p:cNvGrpSpPr/>
          <p:nvPr/>
        </p:nvGrpSpPr>
        <p:grpSpPr>
          <a:xfrm rot="10800000" flipH="1">
            <a:off x="1" y="1454351"/>
            <a:ext cx="8847502" cy="3949300"/>
            <a:chOff x="-8178042" y="-4493254"/>
            <a:chExt cx="19483598" cy="6522736"/>
          </a:xfrm>
        </p:grpSpPr>
        <p:sp>
          <p:nvSpPr>
            <p:cNvPr id="15" name="Shape 15"/>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6" name="Shape 16"/>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7" name="Shape 17"/>
          <p:cNvGrpSpPr/>
          <p:nvPr/>
        </p:nvGrpSpPr>
        <p:grpSpPr>
          <a:xfrm>
            <a:off x="3677237" y="5704465"/>
            <a:ext cx="5480829" cy="577328"/>
            <a:chOff x="5582265" y="4646738"/>
            <a:chExt cx="5480829" cy="432996"/>
          </a:xfrm>
        </p:grpSpPr>
        <p:sp>
          <p:nvSpPr>
            <p:cNvPr id="18" name="Shape 18"/>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9" name="Shape 19"/>
            <p:cNvGrpSpPr/>
            <p:nvPr/>
          </p:nvGrpSpPr>
          <p:grpSpPr>
            <a:xfrm flipH="1">
              <a:off x="5585232" y="4646738"/>
              <a:ext cx="5477861" cy="304551"/>
              <a:chOff x="-24158748" y="330075"/>
              <a:chExt cx="30568423" cy="1699506"/>
            </a:xfrm>
          </p:grpSpPr>
          <p:sp>
            <p:nvSpPr>
              <p:cNvPr id="20" name="Shape 20"/>
              <p:cNvSpPr/>
              <p:nvPr/>
            </p:nvSpPr>
            <p:spPr>
              <a:xfrm>
                <a:off x="-24158748" y="330081"/>
                <a:ext cx="289080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1" name="Shape 21"/>
              <p:cNvSpPr/>
              <p:nvPr/>
            </p:nvSpPr>
            <p:spPr>
              <a:xfrm>
                <a:off x="4710175"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22" name="Shape 2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r>
              <a:rPr lang="zh-TW" altLang="en-US" smtClean="0"/>
              <a:t>按一下以編輯母片標題樣式</a:t>
            </a:r>
            <a:endParaRPr/>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pPr>
              <a:defRPr/>
            </a:pPr>
            <a:endParaRPr lang="en-US" altLang="zh-TW"/>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pPr>
              <a:defRPr/>
            </a:pPr>
            <a:r>
              <a:rPr lang="zh-TW" altLang="en-US" smtClean="0"/>
              <a:t>諮商與工商心理學系</a:t>
            </a:r>
            <a:endParaRPr lang="en-US" altLang="zh-TW"/>
          </a:p>
        </p:txBody>
      </p:sp>
      <p:sp>
        <p:nvSpPr>
          <p:cNvPr id="6" name="投影片編號版面配置區 5"/>
          <p:cNvSpPr>
            <a:spLocks noGrp="1"/>
          </p:cNvSpPr>
          <p:nvPr>
            <p:ph type="sldNum" sz="quarter" idx="12"/>
          </p:nvPr>
        </p:nvSpPr>
        <p:spPr>
          <a:xfrm>
            <a:off x="8556784" y="6333135"/>
            <a:ext cx="548700" cy="524800"/>
          </a:xfrm>
          <a:prstGeom prst="rect">
            <a:avLst/>
          </a:prstGeom>
        </p:spPr>
        <p:txBody>
          <a:bodyPr/>
          <a:lstStyle/>
          <a:p>
            <a:pPr>
              <a:defRPr/>
            </a:pPr>
            <a:r>
              <a:rPr lang="zh-TW" altLang="en-US" smtClean="0"/>
              <a:t>諮商與工商心理學系</a:t>
            </a:r>
            <a:endParaRPr lang="en-US" altLang="zh-TW"/>
          </a:p>
        </p:txBody>
      </p:sp>
    </p:spTree>
    <p:extLst>
      <p:ext uri="{BB962C8B-B14F-4D97-AF65-F5344CB8AC3E}">
        <p14:creationId xmlns:p14="http://schemas.microsoft.com/office/powerpoint/2010/main" val="270608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23"/>
        <p:cNvGrpSpPr/>
        <p:nvPr/>
      </p:nvGrpSpPr>
      <p:grpSpPr>
        <a:xfrm>
          <a:off x="0" y="0"/>
          <a:ext cx="0" cy="0"/>
          <a:chOff x="0" y="0"/>
          <a:chExt cx="0" cy="0"/>
        </a:xfrm>
      </p:grpSpPr>
      <p:sp>
        <p:nvSpPr>
          <p:cNvPr id="24" name="Shape 24"/>
          <p:cNvSpPr/>
          <p:nvPr/>
        </p:nvSpPr>
        <p:spPr>
          <a:xfrm>
            <a:off x="5697214" y="3514025"/>
            <a:ext cx="889200" cy="3952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25" name="Shape 25"/>
          <p:cNvGrpSpPr/>
          <p:nvPr/>
        </p:nvGrpSpPr>
        <p:grpSpPr>
          <a:xfrm>
            <a:off x="0" y="-9451"/>
            <a:ext cx="8661398" cy="6867451"/>
            <a:chOff x="0" y="-7088"/>
            <a:chExt cx="8661398" cy="5150588"/>
          </a:xfrm>
        </p:grpSpPr>
        <p:sp>
          <p:nvSpPr>
            <p:cNvPr id="26" name="Shape 26"/>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28" name="Shape 28"/>
          <p:cNvGrpSpPr/>
          <p:nvPr/>
        </p:nvGrpSpPr>
        <p:grpSpPr>
          <a:xfrm rot="10800000" flipH="1">
            <a:off x="-2" y="3899768"/>
            <a:ext cx="6589087" cy="2703024"/>
            <a:chOff x="-9894852" y="-4493254"/>
            <a:chExt cx="21200407" cy="6522740"/>
          </a:xfrm>
        </p:grpSpPr>
        <p:sp>
          <p:nvSpPr>
            <p:cNvPr id="29" name="Shape 29"/>
            <p:cNvSpPr/>
            <p:nvPr/>
          </p:nvSpPr>
          <p:spPr>
            <a:xfrm>
              <a:off x="-9894852" y="-4493114"/>
              <a:ext cx="146853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30" name="Shape 30"/>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31" name="Shape 31"/>
          <p:cNvGrpSpPr/>
          <p:nvPr/>
        </p:nvGrpSpPr>
        <p:grpSpPr>
          <a:xfrm>
            <a:off x="6946842" y="5963632"/>
            <a:ext cx="2202830" cy="894393"/>
            <a:chOff x="5575242" y="4472723"/>
            <a:chExt cx="2202830" cy="670795"/>
          </a:xfrm>
        </p:grpSpPr>
        <p:sp>
          <p:nvSpPr>
            <p:cNvPr id="32" name="Shape 32"/>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3" name="Shape 33"/>
            <p:cNvGrpSpPr/>
            <p:nvPr/>
          </p:nvGrpSpPr>
          <p:grpSpPr>
            <a:xfrm flipH="1">
              <a:off x="5734850" y="4472723"/>
              <a:ext cx="2040837" cy="670795"/>
              <a:chOff x="1297954" y="330075"/>
              <a:chExt cx="5169293" cy="1699506"/>
            </a:xfrm>
          </p:grpSpPr>
          <p:sp>
            <p:nvSpPr>
              <p:cNvPr id="34" name="Shape 34"/>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5" name="Shape 35"/>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6" name="Shape 36"/>
            <p:cNvGrpSpPr/>
            <p:nvPr/>
          </p:nvGrpSpPr>
          <p:grpSpPr>
            <a:xfrm flipH="1">
              <a:off x="5578209" y="4646738"/>
              <a:ext cx="2199863" cy="304563"/>
              <a:chOff x="-5827153" y="330075"/>
              <a:chExt cx="12276019" cy="1699569"/>
            </a:xfrm>
          </p:grpSpPr>
          <p:sp>
            <p:nvSpPr>
              <p:cNvPr id="37" name="Shape 37"/>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8" name="Shape 38"/>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39" name="Shape 39"/>
          <p:cNvSpPr txBox="1">
            <a:spLocks noGrp="1"/>
          </p:cNvSpPr>
          <p:nvPr>
            <p:ph type="ctrTitle"/>
          </p:nvPr>
        </p:nvSpPr>
        <p:spPr>
          <a:xfrm>
            <a:off x="463525" y="3828197"/>
            <a:ext cx="4094400" cy="1546400"/>
          </a:xfrm>
          <a:prstGeom prst="rect">
            <a:avLst/>
          </a:prstGeom>
        </p:spPr>
        <p:txBody>
          <a:bodyPr spcFirstLastPara="1" wrap="square" lIns="91425" tIns="91425" rIns="91425" bIns="91425" anchor="b" anchorCtr="0"/>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rPr lang="zh-TW" altLang="en-US" smtClean="0"/>
              <a:t>按一下以編輯母片標題樣式</a:t>
            </a:r>
            <a:endParaRPr/>
          </a:p>
        </p:txBody>
      </p:sp>
      <p:sp>
        <p:nvSpPr>
          <p:cNvPr id="40" name="Shape 40"/>
          <p:cNvSpPr txBox="1">
            <a:spLocks noGrp="1"/>
          </p:cNvSpPr>
          <p:nvPr>
            <p:ph type="subTitle" idx="1"/>
          </p:nvPr>
        </p:nvSpPr>
        <p:spPr>
          <a:xfrm>
            <a:off x="463525" y="5300599"/>
            <a:ext cx="4094400" cy="1046400"/>
          </a:xfrm>
          <a:prstGeom prst="rect">
            <a:avLst/>
          </a:prstGeom>
        </p:spPr>
        <p:txBody>
          <a:bodyPr spcFirstLastPara="1" wrap="square" lIns="91425" tIns="91425" rIns="91425" bIns="91425" anchor="t" anchorCtr="0"/>
          <a:lstStyle>
            <a:lvl1pPr lvl="0" rtl="0">
              <a:spcBef>
                <a:spcPts val="0"/>
              </a:spcBef>
              <a:spcAft>
                <a:spcPts val="0"/>
              </a:spcAft>
              <a:buClr>
                <a:srgbClr val="FF9800"/>
              </a:buClr>
              <a:buSzPts val="2000"/>
              <a:buNone/>
              <a:defRPr sz="2000">
                <a:solidFill>
                  <a:srgbClr val="FF9800"/>
                </a:solidFill>
              </a:defRPr>
            </a:lvl1pPr>
            <a:lvl2pPr lvl="1" rtl="0">
              <a:spcBef>
                <a:spcPts val="1000"/>
              </a:spcBef>
              <a:spcAft>
                <a:spcPts val="0"/>
              </a:spcAft>
              <a:buClr>
                <a:srgbClr val="FF9800"/>
              </a:buClr>
              <a:buSzPts val="2000"/>
              <a:buNone/>
              <a:defRPr sz="2000">
                <a:solidFill>
                  <a:srgbClr val="FF9800"/>
                </a:solidFill>
              </a:defRPr>
            </a:lvl2pPr>
            <a:lvl3pPr lvl="2" rtl="0">
              <a:spcBef>
                <a:spcPts val="1000"/>
              </a:spcBef>
              <a:spcAft>
                <a:spcPts val="0"/>
              </a:spcAft>
              <a:buClr>
                <a:srgbClr val="FF9800"/>
              </a:buClr>
              <a:buSzPts val="2000"/>
              <a:buNone/>
              <a:defRPr sz="2000">
                <a:solidFill>
                  <a:srgbClr val="FF9800"/>
                </a:solidFill>
              </a:defRPr>
            </a:lvl3pPr>
            <a:lvl4pPr lvl="3" rtl="0">
              <a:spcBef>
                <a:spcPts val="1000"/>
              </a:spcBef>
              <a:spcAft>
                <a:spcPts val="0"/>
              </a:spcAft>
              <a:buClr>
                <a:srgbClr val="FF9800"/>
              </a:buClr>
              <a:buSzPts val="2000"/>
              <a:buNone/>
              <a:defRPr sz="2000">
                <a:solidFill>
                  <a:srgbClr val="FF9800"/>
                </a:solidFill>
              </a:defRPr>
            </a:lvl4pPr>
            <a:lvl5pPr lvl="4" rtl="0">
              <a:spcBef>
                <a:spcPts val="1000"/>
              </a:spcBef>
              <a:spcAft>
                <a:spcPts val="0"/>
              </a:spcAft>
              <a:buClr>
                <a:srgbClr val="FF9800"/>
              </a:buClr>
              <a:buSzPts val="2000"/>
              <a:buNone/>
              <a:defRPr sz="2000">
                <a:solidFill>
                  <a:srgbClr val="FF9800"/>
                </a:solidFill>
              </a:defRPr>
            </a:lvl5pPr>
            <a:lvl6pPr lvl="5" rtl="0">
              <a:spcBef>
                <a:spcPts val="1000"/>
              </a:spcBef>
              <a:spcAft>
                <a:spcPts val="0"/>
              </a:spcAft>
              <a:buClr>
                <a:srgbClr val="FF9800"/>
              </a:buClr>
              <a:buSzPts val="2000"/>
              <a:buNone/>
              <a:defRPr sz="2000">
                <a:solidFill>
                  <a:srgbClr val="FF9800"/>
                </a:solidFill>
              </a:defRPr>
            </a:lvl6pPr>
            <a:lvl7pPr lvl="6" rtl="0">
              <a:spcBef>
                <a:spcPts val="1000"/>
              </a:spcBef>
              <a:spcAft>
                <a:spcPts val="0"/>
              </a:spcAft>
              <a:buClr>
                <a:srgbClr val="FF9800"/>
              </a:buClr>
              <a:buSzPts val="2000"/>
              <a:buNone/>
              <a:defRPr sz="2000">
                <a:solidFill>
                  <a:srgbClr val="FF9800"/>
                </a:solidFill>
              </a:defRPr>
            </a:lvl7pPr>
            <a:lvl8pPr lvl="7" rtl="0">
              <a:spcBef>
                <a:spcPts val="1000"/>
              </a:spcBef>
              <a:spcAft>
                <a:spcPts val="0"/>
              </a:spcAft>
              <a:buClr>
                <a:srgbClr val="FF9800"/>
              </a:buClr>
              <a:buSzPts val="2000"/>
              <a:buNone/>
              <a:defRPr sz="2000">
                <a:solidFill>
                  <a:srgbClr val="FF9800"/>
                </a:solidFill>
              </a:defRPr>
            </a:lvl8pPr>
            <a:lvl9pPr lvl="8" rtl="0">
              <a:spcBef>
                <a:spcPts val="1000"/>
              </a:spcBef>
              <a:spcAft>
                <a:spcPts val="1000"/>
              </a:spcAft>
              <a:buClr>
                <a:srgbClr val="FF9800"/>
              </a:buClr>
              <a:buSzPts val="2000"/>
              <a:buNone/>
              <a:defRPr sz="2000">
                <a:solidFill>
                  <a:srgbClr val="FF9800"/>
                </a:solidFill>
              </a:defRPr>
            </a:lvl9pPr>
          </a:lstStyle>
          <a:p>
            <a:r>
              <a:rPr lang="zh-TW" altLang="en-US" smtClean="0"/>
              <a:t>按一下以編輯母片副標題樣式</a:t>
            </a:r>
            <a:endParaRPr/>
          </a:p>
        </p:txBody>
      </p:sp>
      <p:sp>
        <p:nvSpPr>
          <p:cNvPr id="41" name="Shape 41"/>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2"/>
        <p:cNvGrpSpPr/>
        <p:nvPr/>
      </p:nvGrpSpPr>
      <p:grpSpPr>
        <a:xfrm>
          <a:off x="0" y="0"/>
          <a:ext cx="0" cy="0"/>
          <a:chOff x="0" y="0"/>
          <a:chExt cx="0" cy="0"/>
        </a:xfrm>
      </p:grpSpPr>
      <p:sp>
        <p:nvSpPr>
          <p:cNvPr id="43" name="Shape 43"/>
          <p:cNvSpPr/>
          <p:nvPr/>
        </p:nvSpPr>
        <p:spPr>
          <a:xfrm>
            <a:off x="7544483" y="877033"/>
            <a:ext cx="1299300" cy="5772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44" name="Shape 44"/>
          <p:cNvGrpSpPr/>
          <p:nvPr/>
        </p:nvGrpSpPr>
        <p:grpSpPr>
          <a:xfrm>
            <a:off x="0" y="-9451"/>
            <a:ext cx="8661398" cy="6867451"/>
            <a:chOff x="0" y="-7088"/>
            <a:chExt cx="8661398" cy="5150588"/>
          </a:xfrm>
        </p:grpSpPr>
        <p:sp>
          <p:nvSpPr>
            <p:cNvPr id="45" name="Shape 45"/>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47" name="Shape 47"/>
          <p:cNvGrpSpPr/>
          <p:nvPr/>
        </p:nvGrpSpPr>
        <p:grpSpPr>
          <a:xfrm rot="10800000" flipH="1">
            <a:off x="1" y="1454351"/>
            <a:ext cx="8847502" cy="3949300"/>
            <a:chOff x="-8178042" y="-4493254"/>
            <a:chExt cx="19483598" cy="6522736"/>
          </a:xfrm>
        </p:grpSpPr>
        <p:sp>
          <p:nvSpPr>
            <p:cNvPr id="48" name="Shape 48"/>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49" name="Shape 49"/>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sp>
        <p:nvSpPr>
          <p:cNvPr id="50" name="Shape 50"/>
          <p:cNvSpPr txBox="1">
            <a:spLocks noGrp="1"/>
          </p:cNvSpPr>
          <p:nvPr>
            <p:ph type="body" idx="1"/>
          </p:nvPr>
        </p:nvSpPr>
        <p:spPr>
          <a:xfrm>
            <a:off x="829775" y="1602667"/>
            <a:ext cx="5090700" cy="3660000"/>
          </a:xfrm>
          <a:prstGeom prst="rect">
            <a:avLst/>
          </a:prstGeom>
        </p:spPr>
        <p:txBody>
          <a:bodyPr spcFirstLastPara="1" wrap="square" lIns="91425" tIns="91425" rIns="91425" bIns="91425" anchor="t" anchorCtr="0"/>
          <a:lstStyle>
            <a:lvl1pPr marL="457200" lvl="0" indent="-419100" rtl="0">
              <a:spcBef>
                <a:spcPts val="600"/>
              </a:spcBef>
              <a:spcAft>
                <a:spcPts val="0"/>
              </a:spcAft>
              <a:buClr>
                <a:srgbClr val="FFFFFF"/>
              </a:buClr>
              <a:buSzPts val="3000"/>
              <a:buChar char="▰"/>
              <a:defRPr sz="3000" i="1">
                <a:solidFill>
                  <a:srgbClr val="FFFFFF"/>
                </a:solidFill>
              </a:defRPr>
            </a:lvl1pPr>
            <a:lvl2pPr marL="914400" lvl="1" indent="-419100" rtl="0">
              <a:spcBef>
                <a:spcPts val="480"/>
              </a:spcBef>
              <a:spcAft>
                <a:spcPts val="0"/>
              </a:spcAft>
              <a:buClr>
                <a:srgbClr val="FFFFFF"/>
              </a:buClr>
              <a:buSzPts val="3000"/>
              <a:buChar char="▻"/>
              <a:defRPr sz="3000" i="1">
                <a:solidFill>
                  <a:srgbClr val="FFFFFF"/>
                </a:solidFill>
              </a:defRPr>
            </a:lvl2pPr>
            <a:lvl3pPr marL="1371600" lvl="2" indent="-419100" rtl="0">
              <a:spcBef>
                <a:spcPts val="480"/>
              </a:spcBef>
              <a:spcAft>
                <a:spcPts val="0"/>
              </a:spcAft>
              <a:buClr>
                <a:srgbClr val="FFFFFF"/>
              </a:buClr>
              <a:buSzPts val="3000"/>
              <a:buChar char="▻"/>
              <a:defRPr sz="3000" i="1">
                <a:solidFill>
                  <a:srgbClr val="FFFFFF"/>
                </a:solidFill>
              </a:defRPr>
            </a:lvl3pPr>
            <a:lvl4pPr marL="1828800" lvl="3" indent="-419100" rtl="0">
              <a:spcBef>
                <a:spcPts val="360"/>
              </a:spcBef>
              <a:spcAft>
                <a:spcPts val="0"/>
              </a:spcAft>
              <a:buClr>
                <a:srgbClr val="FFFFFF"/>
              </a:buClr>
              <a:buSzPts val="3000"/>
              <a:buChar char="▻"/>
              <a:defRPr sz="3000" i="1">
                <a:solidFill>
                  <a:srgbClr val="FFFFFF"/>
                </a:solidFill>
              </a:defRPr>
            </a:lvl4pPr>
            <a:lvl5pPr marL="2286000" lvl="4" indent="-419100" rtl="0">
              <a:spcBef>
                <a:spcPts val="360"/>
              </a:spcBef>
              <a:spcAft>
                <a:spcPts val="0"/>
              </a:spcAft>
              <a:buClr>
                <a:srgbClr val="FFFFFF"/>
              </a:buClr>
              <a:buSzPts val="3000"/>
              <a:buChar char="▻"/>
              <a:defRPr sz="3000" i="1">
                <a:solidFill>
                  <a:srgbClr val="FFFFFF"/>
                </a:solidFill>
              </a:defRPr>
            </a:lvl5pPr>
            <a:lvl6pPr marL="2743200" lvl="5" indent="-419100" rtl="0">
              <a:spcBef>
                <a:spcPts val="360"/>
              </a:spcBef>
              <a:spcAft>
                <a:spcPts val="0"/>
              </a:spcAft>
              <a:buClr>
                <a:srgbClr val="FFFFFF"/>
              </a:buClr>
              <a:buSzPts val="3000"/>
              <a:buChar char="▻"/>
              <a:defRPr sz="3000" i="1">
                <a:solidFill>
                  <a:srgbClr val="FFFFFF"/>
                </a:solidFill>
              </a:defRPr>
            </a:lvl6pPr>
            <a:lvl7pPr marL="3200400" lvl="6" indent="-419100" rtl="0">
              <a:spcBef>
                <a:spcPts val="360"/>
              </a:spcBef>
              <a:spcAft>
                <a:spcPts val="0"/>
              </a:spcAft>
              <a:buClr>
                <a:srgbClr val="FFFFFF"/>
              </a:buClr>
              <a:buSzPts val="3000"/>
              <a:buChar char="▻"/>
              <a:defRPr sz="3000" i="1">
                <a:solidFill>
                  <a:srgbClr val="FFFFFF"/>
                </a:solidFill>
              </a:defRPr>
            </a:lvl7pPr>
            <a:lvl8pPr marL="3657600" lvl="7" indent="-419100" rtl="0">
              <a:spcBef>
                <a:spcPts val="360"/>
              </a:spcBef>
              <a:spcAft>
                <a:spcPts val="0"/>
              </a:spcAft>
              <a:buClr>
                <a:srgbClr val="FFFFFF"/>
              </a:buClr>
              <a:buSzPts val="3000"/>
              <a:buChar char="▻"/>
              <a:defRPr sz="3000" i="1">
                <a:solidFill>
                  <a:srgbClr val="FFFFFF"/>
                </a:solidFill>
              </a:defRPr>
            </a:lvl8pPr>
            <a:lvl9pPr marL="4114800" lvl="8" indent="-419100">
              <a:spcBef>
                <a:spcPts val="360"/>
              </a:spcBef>
              <a:spcAft>
                <a:spcPts val="0"/>
              </a:spcAft>
              <a:buClr>
                <a:srgbClr val="FFFFFF"/>
              </a:buClr>
              <a:buSzPts val="3000"/>
              <a:buChar char="▻"/>
              <a:defRPr sz="3000" i="1">
                <a:solidFill>
                  <a:srgbClr val="FFFFFF"/>
                </a:solidFill>
              </a:defRPr>
            </a:lvl9pPr>
          </a:lstStyle>
          <a:p>
            <a:pPr lvl="0"/>
            <a:r>
              <a:rPr lang="zh-TW" altLang="en-US" smtClean="0"/>
              <a:t>按一下以編輯母片文字樣式</a:t>
            </a:r>
          </a:p>
        </p:txBody>
      </p:sp>
      <p:sp>
        <p:nvSpPr>
          <p:cNvPr id="51" name="Shape 51"/>
          <p:cNvSpPr txBox="1"/>
          <p:nvPr/>
        </p:nvSpPr>
        <p:spPr>
          <a:xfrm>
            <a:off x="286600" y="1352767"/>
            <a:ext cx="676500" cy="8716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7200" b="1">
                <a:solidFill>
                  <a:srgbClr val="FF9800"/>
                </a:solidFill>
              </a:rPr>
              <a:t>“</a:t>
            </a:r>
            <a:endParaRPr sz="7200" b="1">
              <a:solidFill>
                <a:srgbClr val="FF9800"/>
              </a:solidFill>
            </a:endParaRPr>
          </a:p>
        </p:txBody>
      </p:sp>
      <p:grpSp>
        <p:nvGrpSpPr>
          <p:cNvPr id="52" name="Shape 52"/>
          <p:cNvGrpSpPr/>
          <p:nvPr/>
        </p:nvGrpSpPr>
        <p:grpSpPr>
          <a:xfrm>
            <a:off x="6946842" y="5963632"/>
            <a:ext cx="2202830" cy="894393"/>
            <a:chOff x="5575242" y="4472723"/>
            <a:chExt cx="2202830" cy="670795"/>
          </a:xfrm>
        </p:grpSpPr>
        <p:sp>
          <p:nvSpPr>
            <p:cNvPr id="53" name="Shape 53"/>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54" name="Shape 54"/>
            <p:cNvGrpSpPr/>
            <p:nvPr/>
          </p:nvGrpSpPr>
          <p:grpSpPr>
            <a:xfrm flipH="1">
              <a:off x="5734850" y="4472723"/>
              <a:ext cx="2040837" cy="670795"/>
              <a:chOff x="1297954" y="330075"/>
              <a:chExt cx="5169293" cy="1699506"/>
            </a:xfrm>
          </p:grpSpPr>
          <p:sp>
            <p:nvSpPr>
              <p:cNvPr id="55" name="Shape 55"/>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56" name="Shape 56"/>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57" name="Shape 57"/>
            <p:cNvGrpSpPr/>
            <p:nvPr/>
          </p:nvGrpSpPr>
          <p:grpSpPr>
            <a:xfrm flipH="1">
              <a:off x="5578209" y="4646738"/>
              <a:ext cx="2199863" cy="304563"/>
              <a:chOff x="-5827153" y="330075"/>
              <a:chExt cx="12276019" cy="1699569"/>
            </a:xfrm>
          </p:grpSpPr>
          <p:sp>
            <p:nvSpPr>
              <p:cNvPr id="58" name="Shape 58"/>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59" name="Shape 59"/>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60" name="Shape 6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Shape 62"/>
          <p:cNvGrpSpPr/>
          <p:nvPr/>
        </p:nvGrpSpPr>
        <p:grpSpPr>
          <a:xfrm>
            <a:off x="-4" y="54"/>
            <a:ext cx="7072430" cy="1769753"/>
            <a:chOff x="-4" y="40"/>
            <a:chExt cx="7072430" cy="1327315"/>
          </a:xfrm>
        </p:grpSpPr>
        <p:sp>
          <p:nvSpPr>
            <p:cNvPr id="63" name="Shape 63"/>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64" name="Shape 64"/>
            <p:cNvGrpSpPr/>
            <p:nvPr/>
          </p:nvGrpSpPr>
          <p:grpSpPr>
            <a:xfrm rot="10800000" flipH="1">
              <a:off x="3" y="40"/>
              <a:ext cx="6756168" cy="1327315"/>
              <a:chOff x="-2168138" y="330075"/>
              <a:chExt cx="8650663" cy="1699506"/>
            </a:xfrm>
          </p:grpSpPr>
          <p:sp>
            <p:nvSpPr>
              <p:cNvPr id="65" name="Shape 65"/>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66" name="Shape 66"/>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67" name="Shape 67"/>
            <p:cNvGrpSpPr/>
            <p:nvPr/>
          </p:nvGrpSpPr>
          <p:grpSpPr>
            <a:xfrm rot="10800000" flipH="1">
              <a:off x="-4" y="381007"/>
              <a:ext cx="7072430" cy="771744"/>
              <a:chOff x="-9092084" y="330075"/>
              <a:chExt cx="15574609" cy="1699501"/>
            </a:xfrm>
          </p:grpSpPr>
          <p:sp>
            <p:nvSpPr>
              <p:cNvPr id="68" name="Shape 68"/>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69" name="Shape 69"/>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70" name="Shape 70"/>
          <p:cNvGrpSpPr/>
          <p:nvPr/>
        </p:nvGrpSpPr>
        <p:grpSpPr>
          <a:xfrm>
            <a:off x="6946842" y="5963632"/>
            <a:ext cx="2202830" cy="894393"/>
            <a:chOff x="5575242" y="4472723"/>
            <a:chExt cx="2202830" cy="670795"/>
          </a:xfrm>
        </p:grpSpPr>
        <p:sp>
          <p:nvSpPr>
            <p:cNvPr id="71" name="Shape 71"/>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72" name="Shape 72"/>
            <p:cNvGrpSpPr/>
            <p:nvPr/>
          </p:nvGrpSpPr>
          <p:grpSpPr>
            <a:xfrm flipH="1">
              <a:off x="5734850" y="4472723"/>
              <a:ext cx="2040837" cy="670795"/>
              <a:chOff x="1297954" y="330075"/>
              <a:chExt cx="5169293" cy="1699506"/>
            </a:xfrm>
          </p:grpSpPr>
          <p:sp>
            <p:nvSpPr>
              <p:cNvPr id="73" name="Shape 73"/>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74" name="Shape 74"/>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75" name="Shape 75"/>
            <p:cNvGrpSpPr/>
            <p:nvPr/>
          </p:nvGrpSpPr>
          <p:grpSpPr>
            <a:xfrm flipH="1">
              <a:off x="5578209" y="4646738"/>
              <a:ext cx="2199863" cy="304563"/>
              <a:chOff x="-5827153" y="330075"/>
              <a:chExt cx="12276019" cy="1699569"/>
            </a:xfrm>
          </p:grpSpPr>
          <p:sp>
            <p:nvSpPr>
              <p:cNvPr id="76" name="Shape 76"/>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77" name="Shape 77"/>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78" name="Shape 78"/>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zh-TW" altLang="en-US" smtClean="0"/>
              <a:t>按一下以編輯母片標題樣式</a:t>
            </a:r>
            <a:endParaRPr/>
          </a:p>
        </p:txBody>
      </p:sp>
      <p:sp>
        <p:nvSpPr>
          <p:cNvPr id="79" name="Shape 79"/>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pPr lvl="0"/>
            <a:r>
              <a:rPr lang="zh-TW" altLang="en-US" smtClean="0"/>
              <a:t>按一下以編輯母片文字樣式</a:t>
            </a:r>
          </a:p>
        </p:txBody>
      </p:sp>
      <p:sp>
        <p:nvSpPr>
          <p:cNvPr id="80" name="Shape 8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81"/>
        <p:cNvGrpSpPr/>
        <p:nvPr/>
      </p:nvGrpSpPr>
      <p:grpSpPr>
        <a:xfrm>
          <a:off x="0" y="0"/>
          <a:ext cx="0" cy="0"/>
          <a:chOff x="0" y="0"/>
          <a:chExt cx="0" cy="0"/>
        </a:xfrm>
      </p:grpSpPr>
      <p:grpSp>
        <p:nvGrpSpPr>
          <p:cNvPr id="82" name="Shape 82"/>
          <p:cNvGrpSpPr/>
          <p:nvPr/>
        </p:nvGrpSpPr>
        <p:grpSpPr>
          <a:xfrm>
            <a:off x="-4" y="54"/>
            <a:ext cx="7072430" cy="1769753"/>
            <a:chOff x="-4" y="40"/>
            <a:chExt cx="7072430" cy="1327315"/>
          </a:xfrm>
        </p:grpSpPr>
        <p:sp>
          <p:nvSpPr>
            <p:cNvPr id="83" name="Shape 83"/>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84" name="Shape 84"/>
            <p:cNvGrpSpPr/>
            <p:nvPr/>
          </p:nvGrpSpPr>
          <p:grpSpPr>
            <a:xfrm rot="10800000" flipH="1">
              <a:off x="3" y="40"/>
              <a:ext cx="6756168" cy="1327315"/>
              <a:chOff x="-2168138" y="330075"/>
              <a:chExt cx="8650663" cy="1699506"/>
            </a:xfrm>
          </p:grpSpPr>
          <p:sp>
            <p:nvSpPr>
              <p:cNvPr id="85" name="Shape 85"/>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86" name="Shape 86"/>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87" name="Shape 87"/>
            <p:cNvGrpSpPr/>
            <p:nvPr/>
          </p:nvGrpSpPr>
          <p:grpSpPr>
            <a:xfrm rot="10800000" flipH="1">
              <a:off x="-4" y="381007"/>
              <a:ext cx="7072430" cy="771744"/>
              <a:chOff x="-9092084" y="330075"/>
              <a:chExt cx="15574609" cy="1699501"/>
            </a:xfrm>
          </p:grpSpPr>
          <p:sp>
            <p:nvSpPr>
              <p:cNvPr id="88" name="Shape 88"/>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89" name="Shape 89"/>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90" name="Shape 90"/>
          <p:cNvGrpSpPr/>
          <p:nvPr/>
        </p:nvGrpSpPr>
        <p:grpSpPr>
          <a:xfrm>
            <a:off x="6946842" y="5963632"/>
            <a:ext cx="2202830" cy="894393"/>
            <a:chOff x="5575242" y="4472723"/>
            <a:chExt cx="2202830" cy="670795"/>
          </a:xfrm>
        </p:grpSpPr>
        <p:sp>
          <p:nvSpPr>
            <p:cNvPr id="91" name="Shape 91"/>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92" name="Shape 92"/>
            <p:cNvGrpSpPr/>
            <p:nvPr/>
          </p:nvGrpSpPr>
          <p:grpSpPr>
            <a:xfrm flipH="1">
              <a:off x="5734850" y="4472723"/>
              <a:ext cx="2040837" cy="670795"/>
              <a:chOff x="1297954" y="330075"/>
              <a:chExt cx="5169293" cy="1699506"/>
            </a:xfrm>
          </p:grpSpPr>
          <p:sp>
            <p:nvSpPr>
              <p:cNvPr id="93" name="Shape 93"/>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94" name="Shape 94"/>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95" name="Shape 95"/>
            <p:cNvGrpSpPr/>
            <p:nvPr/>
          </p:nvGrpSpPr>
          <p:grpSpPr>
            <a:xfrm flipH="1">
              <a:off x="5578209" y="4646738"/>
              <a:ext cx="2199863" cy="304563"/>
              <a:chOff x="-5827153" y="330075"/>
              <a:chExt cx="12276019" cy="1699569"/>
            </a:xfrm>
          </p:grpSpPr>
          <p:sp>
            <p:nvSpPr>
              <p:cNvPr id="96" name="Shape 96"/>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97" name="Shape 97"/>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98" name="Shape 9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zh-TW" altLang="en-US" smtClean="0"/>
              <a:t>按一下以編輯母片標題樣式</a:t>
            </a:r>
            <a:endParaRPr/>
          </a:p>
        </p:txBody>
      </p:sp>
      <p:sp>
        <p:nvSpPr>
          <p:cNvPr id="99" name="Shape 99"/>
          <p:cNvSpPr txBox="1">
            <a:spLocks noGrp="1"/>
          </p:cNvSpPr>
          <p:nvPr>
            <p:ph type="body" idx="1"/>
          </p:nvPr>
        </p:nvSpPr>
        <p:spPr>
          <a:xfrm>
            <a:off x="814275" y="2050651"/>
            <a:ext cx="3378300" cy="36324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pPr lvl="0"/>
            <a:r>
              <a:rPr lang="zh-TW" altLang="en-US" smtClean="0"/>
              <a:t>按一下以編輯母片文字樣式</a:t>
            </a:r>
          </a:p>
        </p:txBody>
      </p:sp>
      <p:sp>
        <p:nvSpPr>
          <p:cNvPr id="100" name="Shape 100"/>
          <p:cNvSpPr txBox="1">
            <a:spLocks noGrp="1"/>
          </p:cNvSpPr>
          <p:nvPr>
            <p:ph type="body" idx="2"/>
          </p:nvPr>
        </p:nvSpPr>
        <p:spPr>
          <a:xfrm>
            <a:off x="4396123" y="2050651"/>
            <a:ext cx="3378300" cy="36324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pPr lvl="0"/>
            <a:r>
              <a:rPr lang="zh-TW" altLang="en-US" smtClean="0"/>
              <a:t>按一下以編輯母片文字樣式</a:t>
            </a:r>
          </a:p>
        </p:txBody>
      </p:sp>
      <p:sp>
        <p:nvSpPr>
          <p:cNvPr id="101" name="Shape 101"/>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02"/>
        <p:cNvGrpSpPr/>
        <p:nvPr/>
      </p:nvGrpSpPr>
      <p:grpSpPr>
        <a:xfrm>
          <a:off x="0" y="0"/>
          <a:ext cx="0" cy="0"/>
          <a:chOff x="0" y="0"/>
          <a:chExt cx="0" cy="0"/>
        </a:xfrm>
      </p:grpSpPr>
      <p:grpSp>
        <p:nvGrpSpPr>
          <p:cNvPr id="103" name="Shape 103"/>
          <p:cNvGrpSpPr/>
          <p:nvPr/>
        </p:nvGrpSpPr>
        <p:grpSpPr>
          <a:xfrm>
            <a:off x="-4" y="54"/>
            <a:ext cx="7072430" cy="1769753"/>
            <a:chOff x="-4" y="40"/>
            <a:chExt cx="7072430" cy="1327315"/>
          </a:xfrm>
        </p:grpSpPr>
        <p:sp>
          <p:nvSpPr>
            <p:cNvPr id="104" name="Shape 104"/>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05" name="Shape 105"/>
            <p:cNvGrpSpPr/>
            <p:nvPr/>
          </p:nvGrpSpPr>
          <p:grpSpPr>
            <a:xfrm rot="10800000" flipH="1">
              <a:off x="3" y="40"/>
              <a:ext cx="6756168" cy="1327315"/>
              <a:chOff x="-2168138" y="330075"/>
              <a:chExt cx="8650663" cy="1699506"/>
            </a:xfrm>
          </p:grpSpPr>
          <p:sp>
            <p:nvSpPr>
              <p:cNvPr id="106" name="Shape 106"/>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07" name="Shape 107"/>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08" name="Shape 108"/>
            <p:cNvGrpSpPr/>
            <p:nvPr/>
          </p:nvGrpSpPr>
          <p:grpSpPr>
            <a:xfrm rot="10800000" flipH="1">
              <a:off x="-4" y="381007"/>
              <a:ext cx="7072430" cy="771744"/>
              <a:chOff x="-9092084" y="330075"/>
              <a:chExt cx="15574609" cy="1699501"/>
            </a:xfrm>
          </p:grpSpPr>
          <p:sp>
            <p:nvSpPr>
              <p:cNvPr id="109" name="Shape 109"/>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10" name="Shape 110"/>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11" name="Shape 111"/>
          <p:cNvGrpSpPr/>
          <p:nvPr/>
        </p:nvGrpSpPr>
        <p:grpSpPr>
          <a:xfrm>
            <a:off x="6946842" y="5963632"/>
            <a:ext cx="2202830" cy="894393"/>
            <a:chOff x="5575242" y="4472723"/>
            <a:chExt cx="2202830" cy="670795"/>
          </a:xfrm>
        </p:grpSpPr>
        <p:sp>
          <p:nvSpPr>
            <p:cNvPr id="112" name="Shape 112"/>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3" name="Shape 113"/>
            <p:cNvGrpSpPr/>
            <p:nvPr/>
          </p:nvGrpSpPr>
          <p:grpSpPr>
            <a:xfrm flipH="1">
              <a:off x="5734850" y="4472723"/>
              <a:ext cx="2040837" cy="670795"/>
              <a:chOff x="1297954" y="330075"/>
              <a:chExt cx="5169293" cy="1699506"/>
            </a:xfrm>
          </p:grpSpPr>
          <p:sp>
            <p:nvSpPr>
              <p:cNvPr id="114" name="Shape 114"/>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15" name="Shape 115"/>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6" name="Shape 116"/>
            <p:cNvGrpSpPr/>
            <p:nvPr/>
          </p:nvGrpSpPr>
          <p:grpSpPr>
            <a:xfrm flipH="1">
              <a:off x="5578209" y="4646738"/>
              <a:ext cx="2199863" cy="304563"/>
              <a:chOff x="-5827153" y="330075"/>
              <a:chExt cx="12276019" cy="1699569"/>
            </a:xfrm>
          </p:grpSpPr>
          <p:sp>
            <p:nvSpPr>
              <p:cNvPr id="117" name="Shape 117"/>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18" name="Shape 118"/>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19" name="Shape 119"/>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r>
              <a:rPr lang="zh-TW" altLang="en-US" smtClean="0"/>
              <a:t>按一下以編輯母片標題樣式</a:t>
            </a:r>
            <a:endParaRPr/>
          </a:p>
        </p:txBody>
      </p:sp>
      <p:sp>
        <p:nvSpPr>
          <p:cNvPr id="120" name="Shape 120"/>
          <p:cNvSpPr txBox="1">
            <a:spLocks noGrp="1"/>
          </p:cNvSpPr>
          <p:nvPr>
            <p:ph type="body" idx="1"/>
          </p:nvPr>
        </p:nvSpPr>
        <p:spPr>
          <a:xfrm>
            <a:off x="870450" y="2060101"/>
            <a:ext cx="2247900" cy="36132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pPr lvl="0"/>
            <a:r>
              <a:rPr lang="zh-TW" altLang="en-US" smtClean="0"/>
              <a:t>按一下以編輯母片文字樣式</a:t>
            </a:r>
          </a:p>
        </p:txBody>
      </p:sp>
      <p:sp>
        <p:nvSpPr>
          <p:cNvPr id="121" name="Shape 121"/>
          <p:cNvSpPr txBox="1">
            <a:spLocks noGrp="1"/>
          </p:cNvSpPr>
          <p:nvPr>
            <p:ph type="body" idx="2"/>
          </p:nvPr>
        </p:nvSpPr>
        <p:spPr>
          <a:xfrm>
            <a:off x="3233637" y="2060101"/>
            <a:ext cx="2247900" cy="36132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pPr lvl="0"/>
            <a:r>
              <a:rPr lang="zh-TW" altLang="en-US" smtClean="0"/>
              <a:t>按一下以編輯母片文字樣式</a:t>
            </a:r>
          </a:p>
        </p:txBody>
      </p:sp>
      <p:sp>
        <p:nvSpPr>
          <p:cNvPr id="122" name="Shape 122"/>
          <p:cNvSpPr txBox="1">
            <a:spLocks noGrp="1"/>
          </p:cNvSpPr>
          <p:nvPr>
            <p:ph type="body" idx="3"/>
          </p:nvPr>
        </p:nvSpPr>
        <p:spPr>
          <a:xfrm>
            <a:off x="5540650" y="2060101"/>
            <a:ext cx="2247900" cy="36132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pPr lvl="0"/>
            <a:r>
              <a:rPr lang="zh-TW" altLang="en-US" smtClean="0"/>
              <a:t>按一下以編輯母片文字樣式</a:t>
            </a:r>
          </a:p>
        </p:txBody>
      </p:sp>
      <p:sp>
        <p:nvSpPr>
          <p:cNvPr id="123" name="Shape 123"/>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Shape 125"/>
          <p:cNvGrpSpPr/>
          <p:nvPr/>
        </p:nvGrpSpPr>
        <p:grpSpPr>
          <a:xfrm>
            <a:off x="-4" y="54"/>
            <a:ext cx="7072430" cy="1769753"/>
            <a:chOff x="-4" y="40"/>
            <a:chExt cx="7072430" cy="1327315"/>
          </a:xfrm>
        </p:grpSpPr>
        <p:sp>
          <p:nvSpPr>
            <p:cNvPr id="126" name="Shape 126"/>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27" name="Shape 127"/>
            <p:cNvGrpSpPr/>
            <p:nvPr/>
          </p:nvGrpSpPr>
          <p:grpSpPr>
            <a:xfrm rot="10800000" flipH="1">
              <a:off x="3" y="40"/>
              <a:ext cx="6756168" cy="1327315"/>
              <a:chOff x="-2168138" y="330075"/>
              <a:chExt cx="8650663" cy="1699506"/>
            </a:xfrm>
          </p:grpSpPr>
          <p:sp>
            <p:nvSpPr>
              <p:cNvPr id="128" name="Shape 128"/>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29" name="Shape 129"/>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30" name="Shape 130"/>
            <p:cNvGrpSpPr/>
            <p:nvPr/>
          </p:nvGrpSpPr>
          <p:grpSpPr>
            <a:xfrm rot="10800000" flipH="1">
              <a:off x="-4" y="381007"/>
              <a:ext cx="7072430" cy="771744"/>
              <a:chOff x="-9092084" y="330075"/>
              <a:chExt cx="15574609" cy="1699501"/>
            </a:xfrm>
          </p:grpSpPr>
          <p:sp>
            <p:nvSpPr>
              <p:cNvPr id="131" name="Shape 131"/>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32" name="Shape 132"/>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33" name="Shape 133"/>
          <p:cNvGrpSpPr/>
          <p:nvPr/>
        </p:nvGrpSpPr>
        <p:grpSpPr>
          <a:xfrm>
            <a:off x="6946842" y="5963632"/>
            <a:ext cx="2202830" cy="894393"/>
            <a:chOff x="5575242" y="4472723"/>
            <a:chExt cx="2202830" cy="670795"/>
          </a:xfrm>
        </p:grpSpPr>
        <p:sp>
          <p:nvSpPr>
            <p:cNvPr id="134" name="Shape 134"/>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35" name="Shape 135"/>
            <p:cNvGrpSpPr/>
            <p:nvPr/>
          </p:nvGrpSpPr>
          <p:grpSpPr>
            <a:xfrm flipH="1">
              <a:off x="5734850" y="4472723"/>
              <a:ext cx="2040837" cy="670795"/>
              <a:chOff x="1297954" y="330075"/>
              <a:chExt cx="5169293" cy="1699506"/>
            </a:xfrm>
          </p:grpSpPr>
          <p:sp>
            <p:nvSpPr>
              <p:cNvPr id="136" name="Shape 136"/>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37" name="Shape 137"/>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38" name="Shape 138"/>
            <p:cNvGrpSpPr/>
            <p:nvPr/>
          </p:nvGrpSpPr>
          <p:grpSpPr>
            <a:xfrm flipH="1">
              <a:off x="5578209" y="4646738"/>
              <a:ext cx="2199863" cy="304563"/>
              <a:chOff x="-5827153" y="330075"/>
              <a:chExt cx="12276019" cy="1699569"/>
            </a:xfrm>
          </p:grpSpPr>
          <p:sp>
            <p:nvSpPr>
              <p:cNvPr id="139" name="Shape 139"/>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40" name="Shape 140"/>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41" name="Shape 141"/>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zh-TW" altLang="en-US" smtClean="0"/>
              <a:t>按一下以編輯母片標題樣式</a:t>
            </a:r>
            <a:endParaRPr/>
          </a:p>
        </p:txBody>
      </p:sp>
      <p:sp>
        <p:nvSpPr>
          <p:cNvPr id="142" name="Shape 142"/>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3"/>
        <p:cNvGrpSpPr/>
        <p:nvPr/>
      </p:nvGrpSpPr>
      <p:grpSpPr>
        <a:xfrm>
          <a:off x="0" y="0"/>
          <a:ext cx="0" cy="0"/>
          <a:chOff x="0" y="0"/>
          <a:chExt cx="0" cy="0"/>
        </a:xfrm>
      </p:grpSpPr>
      <p:grpSp>
        <p:nvGrpSpPr>
          <p:cNvPr id="144" name="Shape 144"/>
          <p:cNvGrpSpPr/>
          <p:nvPr/>
        </p:nvGrpSpPr>
        <p:grpSpPr>
          <a:xfrm>
            <a:off x="2466139" y="5963632"/>
            <a:ext cx="6686825" cy="894393"/>
            <a:chOff x="5589288" y="4472723"/>
            <a:chExt cx="6686825" cy="670795"/>
          </a:xfrm>
        </p:grpSpPr>
        <p:sp>
          <p:nvSpPr>
            <p:cNvPr id="145" name="Shape 145"/>
            <p:cNvSpPr/>
            <p:nvPr/>
          </p:nvSpPr>
          <p:spPr>
            <a:xfrm rot="10800000">
              <a:off x="5589288"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6" name="Shape 146"/>
            <p:cNvGrpSpPr/>
            <p:nvPr/>
          </p:nvGrpSpPr>
          <p:grpSpPr>
            <a:xfrm flipH="1">
              <a:off x="5748896" y="4472723"/>
              <a:ext cx="6527217" cy="670795"/>
              <a:chOff x="-10101302" y="330075"/>
              <a:chExt cx="16532971" cy="1699506"/>
            </a:xfrm>
          </p:grpSpPr>
          <p:sp>
            <p:nvSpPr>
              <p:cNvPr id="147" name="Shape 147"/>
              <p:cNvSpPr/>
              <p:nvPr/>
            </p:nvSpPr>
            <p:spPr>
              <a:xfrm>
                <a:off x="-10101302" y="330081"/>
                <a:ext cx="148464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48" name="Shape 148"/>
              <p:cNvSpPr/>
              <p:nvPr/>
            </p:nvSpPr>
            <p:spPr>
              <a:xfrm>
                <a:off x="4732169"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49" name="Shape 149"/>
            <p:cNvGrpSpPr/>
            <p:nvPr/>
          </p:nvGrpSpPr>
          <p:grpSpPr>
            <a:xfrm flipH="1">
              <a:off x="5592255" y="4646738"/>
              <a:ext cx="6682918" cy="304563"/>
              <a:chOff x="-30922586" y="330075"/>
              <a:chExt cx="37293070" cy="1699569"/>
            </a:xfrm>
          </p:grpSpPr>
          <p:sp>
            <p:nvSpPr>
              <p:cNvPr id="150" name="Shape 150"/>
              <p:cNvSpPr/>
              <p:nvPr/>
            </p:nvSpPr>
            <p:spPr>
              <a:xfrm>
                <a:off x="-30922586" y="330144"/>
                <a:ext cx="355881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51" name="Shape 151"/>
              <p:cNvSpPr/>
              <p:nvPr/>
            </p:nvSpPr>
            <p:spPr>
              <a:xfrm>
                <a:off x="4670984"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52" name="Shape 152"/>
          <p:cNvSpPr txBox="1">
            <a:spLocks noGrp="1"/>
          </p:cNvSpPr>
          <p:nvPr>
            <p:ph type="body" idx="1"/>
          </p:nvPr>
        </p:nvSpPr>
        <p:spPr>
          <a:xfrm>
            <a:off x="2682800" y="6182000"/>
            <a:ext cx="6004200" cy="420800"/>
          </a:xfrm>
          <a:prstGeom prst="rect">
            <a:avLst/>
          </a:prstGeom>
        </p:spPr>
        <p:txBody>
          <a:bodyPr spcFirstLastPara="1" wrap="square" lIns="91425" tIns="91425" rIns="91425" bIns="91425" anchor="ctr" anchorCtr="0"/>
          <a:lstStyle>
            <a:lvl1pPr marL="457200" lvl="0" indent="-228600">
              <a:spcBef>
                <a:spcPts val="0"/>
              </a:spcBef>
              <a:spcAft>
                <a:spcPts val="0"/>
              </a:spcAft>
              <a:buSzPts val="1300"/>
              <a:buNone/>
              <a:defRPr sz="1300"/>
            </a:lvl1pPr>
          </a:lstStyle>
          <a:p>
            <a:pPr lvl="0"/>
            <a:r>
              <a:rPr lang="zh-TW" altLang="en-US" smtClean="0"/>
              <a:t>按一下以編輯母片文字樣式</a:t>
            </a:r>
          </a:p>
        </p:txBody>
      </p:sp>
      <p:sp>
        <p:nvSpPr>
          <p:cNvPr id="153" name="Shape 153"/>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grpSp>
        <p:nvGrpSpPr>
          <p:cNvPr id="154" name="Shape 154"/>
          <p:cNvGrpSpPr/>
          <p:nvPr/>
        </p:nvGrpSpPr>
        <p:grpSpPr>
          <a:xfrm rot="10800000">
            <a:off x="-8" y="-2"/>
            <a:ext cx="2202830" cy="894393"/>
            <a:chOff x="5575242" y="4472723"/>
            <a:chExt cx="2202830" cy="670795"/>
          </a:xfrm>
        </p:grpSpPr>
        <p:sp>
          <p:nvSpPr>
            <p:cNvPr id="155" name="Shape 155"/>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56" name="Shape 156"/>
            <p:cNvGrpSpPr/>
            <p:nvPr/>
          </p:nvGrpSpPr>
          <p:grpSpPr>
            <a:xfrm flipH="1">
              <a:off x="5734850" y="4472723"/>
              <a:ext cx="2040837" cy="670795"/>
              <a:chOff x="1297954" y="330075"/>
              <a:chExt cx="5169293" cy="1699506"/>
            </a:xfrm>
          </p:grpSpPr>
          <p:sp>
            <p:nvSpPr>
              <p:cNvPr id="157" name="Shape 157"/>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58" name="Shape 158"/>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59" name="Shape 159"/>
            <p:cNvGrpSpPr/>
            <p:nvPr/>
          </p:nvGrpSpPr>
          <p:grpSpPr>
            <a:xfrm flipH="1">
              <a:off x="5578209" y="4646738"/>
              <a:ext cx="2199863" cy="304563"/>
              <a:chOff x="-5827153" y="330075"/>
              <a:chExt cx="12276019" cy="1699569"/>
            </a:xfrm>
          </p:grpSpPr>
          <p:sp>
            <p:nvSpPr>
              <p:cNvPr id="160" name="Shape 160"/>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61" name="Shape 161"/>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sp>
        <p:nvSpPr>
          <p:cNvPr id="163" name="Shape 163"/>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grpSp>
        <p:nvGrpSpPr>
          <p:cNvPr id="164" name="Shape 164"/>
          <p:cNvGrpSpPr/>
          <p:nvPr/>
        </p:nvGrpSpPr>
        <p:grpSpPr>
          <a:xfrm>
            <a:off x="6946842" y="5963632"/>
            <a:ext cx="2202830" cy="894393"/>
            <a:chOff x="5575242" y="4472723"/>
            <a:chExt cx="2202830" cy="670795"/>
          </a:xfrm>
        </p:grpSpPr>
        <p:sp>
          <p:nvSpPr>
            <p:cNvPr id="165" name="Shape 165"/>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66" name="Shape 166"/>
            <p:cNvGrpSpPr/>
            <p:nvPr/>
          </p:nvGrpSpPr>
          <p:grpSpPr>
            <a:xfrm flipH="1">
              <a:off x="5734850" y="4472723"/>
              <a:ext cx="2040837" cy="670795"/>
              <a:chOff x="1297954" y="330075"/>
              <a:chExt cx="5169293" cy="1699506"/>
            </a:xfrm>
          </p:grpSpPr>
          <p:sp>
            <p:nvSpPr>
              <p:cNvPr id="167" name="Shape 167"/>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68" name="Shape 168"/>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69" name="Shape 169"/>
            <p:cNvGrpSpPr/>
            <p:nvPr/>
          </p:nvGrpSpPr>
          <p:grpSpPr>
            <a:xfrm flipH="1">
              <a:off x="5578209" y="4646738"/>
              <a:ext cx="2199863" cy="304563"/>
              <a:chOff x="-5827153" y="330075"/>
              <a:chExt cx="12276019" cy="1699569"/>
            </a:xfrm>
          </p:grpSpPr>
          <p:sp>
            <p:nvSpPr>
              <p:cNvPr id="170" name="Shape 170"/>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71" name="Shape 171"/>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grpSp>
        <p:nvGrpSpPr>
          <p:cNvPr id="172" name="Shape 172"/>
          <p:cNvGrpSpPr/>
          <p:nvPr/>
        </p:nvGrpSpPr>
        <p:grpSpPr>
          <a:xfrm rot="10800000">
            <a:off x="-8" y="-2"/>
            <a:ext cx="2202830" cy="894393"/>
            <a:chOff x="5575242" y="4472723"/>
            <a:chExt cx="2202830" cy="670795"/>
          </a:xfrm>
        </p:grpSpPr>
        <p:sp>
          <p:nvSpPr>
            <p:cNvPr id="173" name="Shape 173"/>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74" name="Shape 174"/>
            <p:cNvGrpSpPr/>
            <p:nvPr/>
          </p:nvGrpSpPr>
          <p:grpSpPr>
            <a:xfrm flipH="1">
              <a:off x="5734850" y="4472723"/>
              <a:ext cx="2040837" cy="670795"/>
              <a:chOff x="1297954" y="330075"/>
              <a:chExt cx="5169293" cy="1699506"/>
            </a:xfrm>
          </p:grpSpPr>
          <p:sp>
            <p:nvSpPr>
              <p:cNvPr id="175" name="Shape 175"/>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76" name="Shape 176"/>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77" name="Shape 177"/>
            <p:cNvGrpSpPr/>
            <p:nvPr/>
          </p:nvGrpSpPr>
          <p:grpSpPr>
            <a:xfrm flipH="1">
              <a:off x="5578209" y="4646738"/>
              <a:ext cx="2199863" cy="304563"/>
              <a:chOff x="-5827153" y="330075"/>
              <a:chExt cx="12276019" cy="1699569"/>
            </a:xfrm>
          </p:grpSpPr>
          <p:sp>
            <p:nvSpPr>
              <p:cNvPr id="178" name="Shape 178"/>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79" name="Shape 179"/>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Shape 7"/>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lstStyle>
            <a:lvl1pPr marL="457200" lvl="0" indent="-381000">
              <a:spcBef>
                <a:spcPts val="6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Shape 8"/>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rgbClr val="FFFFFF"/>
                </a:solidFill>
                <a:latin typeface="Roboto Condensed"/>
                <a:ea typeface="Roboto Condensed"/>
                <a:cs typeface="Roboto Condensed"/>
                <a:sym typeface="Roboto Condensed"/>
              </a:defRPr>
            </a:lvl1pPr>
            <a:lvl2pPr lvl="1" algn="r">
              <a:buNone/>
              <a:defRPr sz="1200" b="1">
                <a:solidFill>
                  <a:srgbClr val="FFFFFF"/>
                </a:solidFill>
                <a:latin typeface="Roboto Condensed"/>
                <a:ea typeface="Roboto Condensed"/>
                <a:cs typeface="Roboto Condensed"/>
                <a:sym typeface="Roboto Condensed"/>
              </a:defRPr>
            </a:lvl2pPr>
            <a:lvl3pPr lvl="2" algn="r">
              <a:buNone/>
              <a:defRPr sz="1200" b="1">
                <a:solidFill>
                  <a:srgbClr val="FFFFFF"/>
                </a:solidFill>
                <a:latin typeface="Roboto Condensed"/>
                <a:ea typeface="Roboto Condensed"/>
                <a:cs typeface="Roboto Condensed"/>
                <a:sym typeface="Roboto Condensed"/>
              </a:defRPr>
            </a:lvl3pPr>
            <a:lvl4pPr lvl="3" algn="r">
              <a:buNone/>
              <a:defRPr sz="1200" b="1">
                <a:solidFill>
                  <a:srgbClr val="FFFFFF"/>
                </a:solidFill>
                <a:latin typeface="Roboto Condensed"/>
                <a:ea typeface="Roboto Condensed"/>
                <a:cs typeface="Roboto Condensed"/>
                <a:sym typeface="Roboto Condensed"/>
              </a:defRPr>
            </a:lvl4pPr>
            <a:lvl5pPr lvl="4" algn="r">
              <a:buNone/>
              <a:defRPr sz="1200" b="1">
                <a:solidFill>
                  <a:srgbClr val="FFFFFF"/>
                </a:solidFill>
                <a:latin typeface="Roboto Condensed"/>
                <a:ea typeface="Roboto Condensed"/>
                <a:cs typeface="Roboto Condensed"/>
                <a:sym typeface="Roboto Condensed"/>
              </a:defRPr>
            </a:lvl5pPr>
            <a:lvl6pPr lvl="5" algn="r">
              <a:buNone/>
              <a:defRPr sz="1200" b="1">
                <a:solidFill>
                  <a:srgbClr val="FFFFFF"/>
                </a:solidFill>
                <a:latin typeface="Roboto Condensed"/>
                <a:ea typeface="Roboto Condensed"/>
                <a:cs typeface="Roboto Condensed"/>
                <a:sym typeface="Roboto Condensed"/>
              </a:defRPr>
            </a:lvl6pPr>
            <a:lvl7pPr lvl="6" algn="r">
              <a:buNone/>
              <a:defRPr sz="1200" b="1">
                <a:solidFill>
                  <a:srgbClr val="FFFFFF"/>
                </a:solidFill>
                <a:latin typeface="Roboto Condensed"/>
                <a:ea typeface="Roboto Condensed"/>
                <a:cs typeface="Roboto Condensed"/>
                <a:sym typeface="Roboto Condensed"/>
              </a:defRPr>
            </a:lvl7pPr>
            <a:lvl8pPr lvl="7" algn="r">
              <a:buNone/>
              <a:defRPr sz="1200" b="1">
                <a:solidFill>
                  <a:srgbClr val="FFFFFF"/>
                </a:solidFill>
                <a:latin typeface="Roboto Condensed"/>
                <a:ea typeface="Roboto Condensed"/>
                <a:cs typeface="Roboto Condensed"/>
                <a:sym typeface="Roboto Condensed"/>
              </a:defRPr>
            </a:lvl8pPr>
            <a:lvl9pPr lvl="8" algn="r">
              <a:buNone/>
              <a:defRPr sz="1200" b="1">
                <a:solidFill>
                  <a:srgbClr val="FFFFFF"/>
                </a:solidFill>
                <a:latin typeface="Roboto Condensed"/>
                <a:ea typeface="Roboto Condensed"/>
                <a:cs typeface="Roboto Condensed"/>
                <a:sym typeface="Roboto Condensed"/>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4838" r:id="rId1"/>
    <p:sldLayoutId id="2147484839" r:id="rId2"/>
    <p:sldLayoutId id="2147484840" r:id="rId3"/>
    <p:sldLayoutId id="2147484841" r:id="rId4"/>
    <p:sldLayoutId id="2147484842" r:id="rId5"/>
    <p:sldLayoutId id="2147484843" r:id="rId6"/>
    <p:sldLayoutId id="2147484844" r:id="rId7"/>
    <p:sldLayoutId id="2147484845" r:id="rId8"/>
    <p:sldLayoutId id="2147484846" r:id="rId9"/>
    <p:sldLayoutId id="2147484847" r:id="rId10"/>
  </p:sldLayoutIdLst>
  <p:transition>
    <p:fade thruBlk="1"/>
  </p:transition>
  <p:hf sldNum="0" hd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eb.elc.mcu.edu.tw/sites/default/files/u3/grauated/%E9%8A%98%E5%82%B3%E5%A4%A7%E5%AD%B8%E8%8B%B1%E8%AA%9E%E8%83%BD%E5%8A%9B%E6%AA%A2%E5%AE%9A%E5%AF%A6%E6%96%BD%E7%B4%B0%E5%89%87.doc"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ctrTitle"/>
          </p:nvPr>
        </p:nvSpPr>
        <p:spPr>
          <a:xfrm>
            <a:off x="0" y="-12576"/>
            <a:ext cx="9144000" cy="1569368"/>
          </a:xfrm>
        </p:spPr>
        <p:txBody>
          <a:bodyPr>
            <a:normAutofit/>
          </a:bodyPr>
          <a:lstStyle/>
          <a:p>
            <a:pPr algn="ctr"/>
            <a:r>
              <a:rPr lang="zh-TW" altLang="en-US" sz="5400" b="1" dirty="0">
                <a:solidFill>
                  <a:srgbClr val="333399"/>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rPr>
              <a:t>ㄧ</a:t>
            </a:r>
            <a:r>
              <a:rPr lang="zh-TW" altLang="en-US" sz="5400" b="1" dirty="0" smtClean="0">
                <a:solidFill>
                  <a:srgbClr val="333399"/>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rPr>
              <a:t>零六學年度第二學期</a:t>
            </a:r>
            <a:endParaRPr lang="en-US" altLang="zh-TW" sz="5400" b="1" dirty="0" smtClean="0">
              <a:solidFill>
                <a:srgbClr val="333399"/>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endParaRPr>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dirty="0" smtClean="0"/>
              <a:t>諮商與工商心理學系</a:t>
            </a:r>
            <a:endParaRPr lang="en-US" altLang="zh-TW" dirty="0"/>
          </a:p>
        </p:txBody>
      </p:sp>
      <p:sp>
        <p:nvSpPr>
          <p:cNvPr id="4100" name="矩形 5"/>
          <p:cNvSpPr>
            <a:spLocks noChangeArrowheads="1"/>
          </p:cNvSpPr>
          <p:nvPr/>
        </p:nvSpPr>
        <p:spPr bwMode="auto">
          <a:xfrm>
            <a:off x="857250" y="1774984"/>
            <a:ext cx="7429500"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lgn="ctr">
              <a:lnSpc>
                <a:spcPts val="6480"/>
              </a:lnSpc>
              <a:spcBef>
                <a:spcPct val="0"/>
              </a:spcBef>
              <a:buClrTx/>
              <a:buSzTx/>
              <a:buFontTx/>
              <a:buNone/>
            </a:pPr>
            <a:r>
              <a:rPr lang="zh-TW" altLang="en-US" sz="5400" b="1" dirty="0" smtClean="0">
                <a:solidFill>
                  <a:srgbClr val="00FFFF"/>
                </a:solidFill>
                <a:effectLst>
                  <a:outerShdw blurRad="38100" dist="38100" dir="2700000" algn="tl">
                    <a:srgbClr val="C0C0C0"/>
                  </a:outerShdw>
                </a:effectLst>
                <a:latin typeface="標楷體" pitchFamily="65" charset="-120"/>
                <a:ea typeface="標楷體" pitchFamily="65" charset="-120"/>
              </a:rPr>
              <a:t>銘傳大學</a:t>
            </a:r>
            <a:endParaRPr lang="en-US" altLang="zh-TW" sz="5400" b="1" dirty="0" smtClean="0">
              <a:solidFill>
                <a:srgbClr val="00FFFF"/>
              </a:solidFill>
              <a:effectLst>
                <a:outerShdw blurRad="38100" dist="38100" dir="2700000" algn="tl">
                  <a:srgbClr val="C0C0C0"/>
                </a:outerShdw>
              </a:effectLst>
              <a:latin typeface="標楷體" pitchFamily="65" charset="-120"/>
              <a:ea typeface="標楷體" pitchFamily="65" charset="-120"/>
            </a:endParaRPr>
          </a:p>
          <a:p>
            <a:pPr algn="ctr">
              <a:lnSpc>
                <a:spcPts val="6480"/>
              </a:lnSpc>
              <a:spcBef>
                <a:spcPct val="0"/>
              </a:spcBef>
              <a:buClrTx/>
              <a:buSzTx/>
              <a:buFontTx/>
              <a:buNone/>
            </a:pPr>
            <a:r>
              <a:rPr lang="zh-TW" altLang="en-US" sz="5400" b="1" dirty="0" smtClean="0">
                <a:solidFill>
                  <a:srgbClr val="00FFFF"/>
                </a:solidFill>
                <a:effectLst>
                  <a:outerShdw blurRad="38100" dist="38100" dir="2700000" algn="tl">
                    <a:srgbClr val="C0C0C0"/>
                  </a:outerShdw>
                </a:effectLst>
                <a:latin typeface="標楷體" pitchFamily="65" charset="-120"/>
                <a:ea typeface="標楷體" pitchFamily="65" charset="-120"/>
              </a:rPr>
              <a:t>諮商</a:t>
            </a:r>
            <a:r>
              <a:rPr lang="zh-TW" altLang="en-US" sz="5400" b="1" dirty="0">
                <a:solidFill>
                  <a:srgbClr val="00FFFF"/>
                </a:solidFill>
                <a:effectLst>
                  <a:outerShdw blurRad="38100" dist="38100" dir="2700000" algn="tl">
                    <a:srgbClr val="C0C0C0"/>
                  </a:outerShdw>
                </a:effectLst>
                <a:latin typeface="標楷體" pitchFamily="65" charset="-120"/>
                <a:ea typeface="標楷體" pitchFamily="65" charset="-120"/>
              </a:rPr>
              <a:t>與工商心理學系</a:t>
            </a:r>
            <a:r>
              <a:rPr lang="en-US" altLang="zh-TW" sz="5400" b="1" dirty="0">
                <a:solidFill>
                  <a:srgbClr val="00FFFF"/>
                </a:solidFill>
                <a:effectLst>
                  <a:outerShdw blurRad="38100" dist="38100" dir="2700000" algn="tl">
                    <a:srgbClr val="C0C0C0"/>
                  </a:outerShdw>
                </a:effectLst>
                <a:latin typeface="標楷體" pitchFamily="65" charset="-120"/>
                <a:ea typeface="標楷體" pitchFamily="65" charset="-120"/>
              </a:rPr>
              <a:t/>
            </a:r>
            <a:br>
              <a:rPr lang="en-US" altLang="zh-TW" sz="5400" b="1" dirty="0">
                <a:solidFill>
                  <a:srgbClr val="00FFFF"/>
                </a:solidFill>
                <a:effectLst>
                  <a:outerShdw blurRad="38100" dist="38100" dir="2700000" algn="tl">
                    <a:srgbClr val="C0C0C0"/>
                  </a:outerShdw>
                </a:effectLst>
                <a:latin typeface="標楷體" pitchFamily="65" charset="-120"/>
                <a:ea typeface="標楷體" pitchFamily="65" charset="-120"/>
              </a:rPr>
            </a:br>
            <a:r>
              <a:rPr lang="zh-TW" altLang="en-US" sz="5400" b="1" dirty="0">
                <a:solidFill>
                  <a:srgbClr val="00FFFF"/>
                </a:solidFill>
                <a:effectLst>
                  <a:outerShdw blurRad="38100" dist="38100" dir="2700000" algn="tl">
                    <a:srgbClr val="C0C0C0"/>
                  </a:outerShdw>
                </a:effectLst>
                <a:latin typeface="標楷體" pitchFamily="65" charset="-120"/>
                <a:ea typeface="標楷體" pitchFamily="65" charset="-120"/>
              </a:rPr>
              <a:t>選課輔導暨師生</a:t>
            </a:r>
            <a:r>
              <a:rPr lang="zh-TW" altLang="en-US" sz="5400" b="1" dirty="0" smtClean="0">
                <a:solidFill>
                  <a:srgbClr val="00FFFF"/>
                </a:solidFill>
                <a:effectLst>
                  <a:outerShdw blurRad="38100" dist="38100" dir="2700000" algn="tl">
                    <a:srgbClr val="C0C0C0"/>
                  </a:outerShdw>
                </a:effectLst>
                <a:latin typeface="標楷體" pitchFamily="65" charset="-120"/>
                <a:ea typeface="標楷體" pitchFamily="65" charset="-120"/>
              </a:rPr>
              <a:t>面對面座談會</a:t>
            </a:r>
            <a:endParaRPr lang="zh-TW" altLang="en-US" sz="5400" b="1" dirty="0">
              <a:solidFill>
                <a:srgbClr val="00FFFF"/>
              </a:solidFill>
              <a:effectLst>
                <a:outerShdw blurRad="38100" dist="38100" dir="2700000" algn="tl">
                  <a:srgbClr val="C0C0C0"/>
                </a:outerShdw>
              </a:effectLst>
              <a:latin typeface="Arial" charset="0"/>
            </a:endParaRPr>
          </a:p>
        </p:txBody>
      </p:sp>
      <p:sp>
        <p:nvSpPr>
          <p:cNvPr id="5" name="矩形 5"/>
          <p:cNvSpPr>
            <a:spLocks noChangeArrowheads="1"/>
          </p:cNvSpPr>
          <p:nvPr/>
        </p:nvSpPr>
        <p:spPr bwMode="auto">
          <a:xfrm>
            <a:off x="843186" y="5239410"/>
            <a:ext cx="7429500" cy="92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lgn="ctr">
              <a:lnSpc>
                <a:spcPts val="6480"/>
              </a:lnSpc>
              <a:spcBef>
                <a:spcPct val="0"/>
              </a:spcBef>
              <a:buClrTx/>
              <a:buSzTx/>
              <a:buFontTx/>
              <a:buNone/>
            </a:pPr>
            <a:r>
              <a:rPr lang="en-US" altLang="zh-TW" sz="4000" dirty="0" smtClean="0">
                <a:solidFill>
                  <a:srgbClr val="0000FF"/>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April 17, </a:t>
            </a:r>
            <a:r>
              <a:rPr lang="en-US" altLang="zh-TW" sz="4000" dirty="0" smtClean="0">
                <a:solidFill>
                  <a:srgbClr val="0000FF"/>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2018</a:t>
            </a:r>
            <a:endParaRPr lang="zh-TW" altLang="en-US" sz="4000" dirty="0">
              <a:solidFill>
                <a:srgbClr val="0000FF"/>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舉行目的</a:t>
            </a:r>
          </a:p>
        </p:txBody>
      </p:sp>
      <p:sp>
        <p:nvSpPr>
          <p:cNvPr id="4" name="文字版面配置區 3"/>
          <p:cNvSpPr>
            <a:spLocks noGrp="1"/>
          </p:cNvSpPr>
          <p:nvPr>
            <p:ph type="body" idx="1"/>
          </p:nvPr>
        </p:nvSpPr>
        <p:spPr/>
        <p:txBody>
          <a:bodyPr/>
          <a:lstStyle/>
          <a:p>
            <a:endParaRPr lang="zh-TW" altLang="en-US"/>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5124" name="矩形 3"/>
          <p:cNvSpPr>
            <a:spLocks noChangeArrowheads="1"/>
          </p:cNvSpPr>
          <p:nvPr/>
        </p:nvSpPr>
        <p:spPr bwMode="auto">
          <a:xfrm>
            <a:off x="323528" y="2348880"/>
            <a:ext cx="73564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marL="571500" indent="-571500">
              <a:spcBef>
                <a:spcPct val="0"/>
              </a:spcBef>
              <a:buClrTx/>
              <a:buSzTx/>
            </a:pPr>
            <a:r>
              <a:rPr lang="zh-TW" altLang="en-US" sz="3600" dirty="0" smtClean="0">
                <a:effectLst>
                  <a:outerShdw blurRad="38100" dist="38100" dir="2700000" algn="tl">
                    <a:srgbClr val="C0C0C0"/>
                  </a:outerShdw>
                </a:effectLst>
                <a:latin typeface="標楷體" pitchFamily="65" charset="-120"/>
                <a:ea typeface="標楷體" pitchFamily="65" charset="-120"/>
              </a:rPr>
              <a:t>選課結果會</a:t>
            </a:r>
            <a:r>
              <a:rPr lang="zh-TW" altLang="en-US" sz="3600" dirty="0">
                <a:effectLst>
                  <a:outerShdw blurRad="38100" dist="38100" dir="2700000" algn="tl">
                    <a:srgbClr val="C0C0C0"/>
                  </a:outerShdw>
                </a:effectLst>
                <a:latin typeface="標楷體" pitchFamily="65" charset="-120"/>
                <a:ea typeface="標楷體" pitchFamily="65" charset="-120"/>
              </a:rPr>
              <a:t>直接</a:t>
            </a:r>
            <a:r>
              <a:rPr lang="zh-TW" altLang="en-US" sz="3600" dirty="0" smtClean="0">
                <a:effectLst>
                  <a:outerShdw blurRad="38100" dist="38100" dir="2700000" algn="tl">
                    <a:srgbClr val="C0C0C0"/>
                  </a:outerShdw>
                </a:effectLst>
                <a:latin typeface="標楷體" pitchFamily="65" charset="-120"/>
                <a:ea typeface="標楷體" pitchFamily="65" charset="-120"/>
              </a:rPr>
              <a:t>影響</a:t>
            </a:r>
            <a:r>
              <a:rPr lang="zh-TW" altLang="en-US" sz="3600" dirty="0" smtClean="0">
                <a:solidFill>
                  <a:srgbClr val="0000FF"/>
                </a:solidFill>
                <a:effectLst>
                  <a:outerShdw blurRad="38100" dist="38100" dir="2700000" algn="tl">
                    <a:srgbClr val="C0C0C0"/>
                  </a:outerShdw>
                </a:effectLst>
                <a:latin typeface="標楷體" pitchFamily="65" charset="-120"/>
                <a:ea typeface="標楷體" pitchFamily="65" charset="-120"/>
              </a:rPr>
              <a:t>整體</a:t>
            </a:r>
            <a:r>
              <a:rPr lang="zh-TW" altLang="en-US" sz="3600" dirty="0">
                <a:solidFill>
                  <a:srgbClr val="0000FF"/>
                </a:solidFill>
                <a:effectLst>
                  <a:outerShdw blurRad="38100" dist="38100" dir="2700000" algn="tl">
                    <a:srgbClr val="C0C0C0"/>
                  </a:outerShdw>
                </a:effectLst>
                <a:latin typeface="標楷體" pitchFamily="65" charset="-120"/>
                <a:ea typeface="標楷體" pitchFamily="65" charset="-120"/>
              </a:rPr>
              <a:t>的學習</a:t>
            </a:r>
            <a:r>
              <a:rPr lang="zh-TW" altLang="en-US" sz="3600" dirty="0" smtClean="0">
                <a:solidFill>
                  <a:srgbClr val="0000FF"/>
                </a:solidFill>
                <a:effectLst>
                  <a:outerShdw blurRad="38100" dist="38100" dir="2700000" algn="tl">
                    <a:srgbClr val="C0C0C0"/>
                  </a:outerShdw>
                </a:effectLst>
                <a:latin typeface="標楷體" pitchFamily="65" charset="-120"/>
                <a:ea typeface="標楷體" pitchFamily="65" charset="-120"/>
              </a:rPr>
              <a:t>狀況</a:t>
            </a:r>
            <a:endParaRPr lang="en-US" altLang="zh-TW" sz="3600" dirty="0" smtClean="0">
              <a:solidFill>
                <a:srgbClr val="0000FF"/>
              </a:solidFill>
              <a:effectLst>
                <a:outerShdw blurRad="38100" dist="38100" dir="2700000" algn="tl">
                  <a:srgbClr val="C0C0C0"/>
                </a:outerShdw>
              </a:effectLst>
              <a:latin typeface="標楷體" pitchFamily="65" charset="-120"/>
              <a:ea typeface="標楷體" pitchFamily="65" charset="-120"/>
            </a:endParaRPr>
          </a:p>
          <a:p>
            <a:pPr marL="571500" indent="-571500">
              <a:spcBef>
                <a:spcPct val="0"/>
              </a:spcBef>
              <a:buClrTx/>
              <a:buSzTx/>
            </a:pPr>
            <a:r>
              <a:rPr lang="zh-TW" altLang="en-US" sz="3600" dirty="0" smtClean="0">
                <a:effectLst>
                  <a:outerShdw blurRad="38100" dist="38100" dir="2700000" algn="tl">
                    <a:srgbClr val="C0C0C0"/>
                  </a:outerShdw>
                </a:effectLst>
                <a:latin typeface="標楷體" pitchFamily="65" charset="-120"/>
                <a:ea typeface="標楷體" pitchFamily="65" charset="-120"/>
              </a:rPr>
              <a:t>適當</a:t>
            </a:r>
            <a:r>
              <a:rPr lang="zh-TW" altLang="en-US" sz="3600" dirty="0">
                <a:effectLst>
                  <a:outerShdw blurRad="38100" dist="38100" dir="2700000" algn="tl">
                    <a:srgbClr val="C0C0C0"/>
                  </a:outerShdw>
                </a:effectLst>
                <a:latin typeface="標楷體" pitchFamily="65" charset="-120"/>
                <a:ea typeface="標楷體" pitchFamily="65" charset="-120"/>
              </a:rPr>
              <a:t>的選課對</a:t>
            </a:r>
            <a:r>
              <a:rPr lang="zh-TW" altLang="en-US" sz="3600" dirty="0" smtClean="0">
                <a:effectLst>
                  <a:outerShdw blurRad="38100" dist="38100" dir="2700000" algn="tl">
                    <a:srgbClr val="C0C0C0"/>
                  </a:outerShdw>
                </a:effectLst>
                <a:latin typeface="標楷體" pitchFamily="65" charset="-120"/>
                <a:ea typeface="標楷體" pitchFamily="65" charset="-120"/>
              </a:rPr>
              <a:t>學習十分重要</a:t>
            </a:r>
            <a:endParaRPr lang="en-US" altLang="zh-TW" sz="3600" dirty="0" smtClean="0">
              <a:effectLst>
                <a:outerShdw blurRad="38100" dist="38100" dir="2700000" algn="tl">
                  <a:srgbClr val="C0C0C0"/>
                </a:outerShdw>
              </a:effectLst>
              <a:latin typeface="標楷體" pitchFamily="65" charset="-120"/>
              <a:ea typeface="標楷體" pitchFamily="65" charset="-120"/>
            </a:endParaRPr>
          </a:p>
          <a:p>
            <a:pPr marL="571500" indent="-571500">
              <a:spcBef>
                <a:spcPct val="0"/>
              </a:spcBef>
              <a:buClrTx/>
              <a:buSzTx/>
            </a:pPr>
            <a:r>
              <a:rPr lang="zh-TW" altLang="en-US" sz="3600" dirty="0" smtClean="0">
                <a:effectLst>
                  <a:outerShdw blurRad="38100" dist="38100" dir="2700000" algn="tl">
                    <a:srgbClr val="C0C0C0"/>
                  </a:outerShdw>
                </a:effectLst>
                <a:latin typeface="標楷體" pitchFamily="65" charset="-120"/>
                <a:ea typeface="標楷體" pitchFamily="65" charset="-120"/>
              </a:rPr>
              <a:t>系辦協助</a:t>
            </a:r>
            <a:r>
              <a:rPr lang="zh-TW" altLang="en-US" sz="3600" dirty="0" smtClean="0">
                <a:solidFill>
                  <a:srgbClr val="FF33CC"/>
                </a:solidFill>
                <a:latin typeface="標楷體" pitchFamily="65" charset="-120"/>
                <a:ea typeface="標楷體" pitchFamily="65" charset="-120"/>
              </a:rPr>
              <a:t>大家適性選課</a:t>
            </a:r>
            <a:r>
              <a:rPr lang="zh-TW" altLang="en-US" sz="3600" dirty="0">
                <a:solidFill>
                  <a:srgbClr val="FF33CC"/>
                </a:solidFill>
                <a:latin typeface="標楷體" pitchFamily="65" charset="-120"/>
                <a:ea typeface="標楷體" pitchFamily="65" charset="-120"/>
              </a:rPr>
              <a:t>，</a:t>
            </a:r>
            <a:r>
              <a:rPr lang="zh-TW" altLang="en-US" sz="3600" dirty="0" smtClean="0">
                <a:solidFill>
                  <a:srgbClr val="FF33CC"/>
                </a:solidFill>
                <a:latin typeface="標楷體" pitchFamily="65" charset="-120"/>
                <a:ea typeface="標楷體" pitchFamily="65" charset="-120"/>
              </a:rPr>
              <a:t>順利完成學業</a:t>
            </a:r>
            <a:endParaRPr lang="zh-TW" altLang="en-US" sz="3600" dirty="0">
              <a:effectLst>
                <a:outerShdw blurRad="38100" dist="38100" dir="2700000" algn="tl">
                  <a:srgbClr val="C0C0C0"/>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p>
        </p:txBody>
      </p:sp>
      <p:sp>
        <p:nvSpPr>
          <p:cNvPr id="6147" name="內容版面配置區 2"/>
          <p:cNvSpPr>
            <a:spLocks noGrp="1"/>
          </p:cNvSpPr>
          <p:nvPr>
            <p:ph type="body" idx="1"/>
          </p:nvPr>
        </p:nvSpPr>
        <p:spPr>
          <a:xfrm>
            <a:off x="0" y="1769800"/>
            <a:ext cx="8892479" cy="4611528"/>
          </a:xfrm>
        </p:spPr>
        <p:txBody>
          <a:bodyPr>
            <a:noAutofit/>
          </a:bodyPr>
          <a:lstStyle/>
          <a:p>
            <a:pPr marL="365125" indent="-282575">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一般生最多只能修習</a:t>
            </a:r>
            <a:r>
              <a:rPr lang="en-US" altLang="zh-TW" sz="2400" dirty="0" smtClean="0">
                <a:solidFill>
                  <a:srgbClr val="0000FF"/>
                </a:solidFill>
                <a:latin typeface="Times New Roman" pitchFamily="18" charset="0"/>
                <a:ea typeface="標楷體" pitchFamily="65" charset="-120"/>
                <a:cs typeface="Times New Roman" pitchFamily="18" charset="0"/>
              </a:rPr>
              <a:t>25</a:t>
            </a:r>
            <a:r>
              <a:rPr lang="zh-TW" altLang="en-US" sz="2400" dirty="0" smtClean="0">
                <a:latin typeface="Times New Roman" pitchFamily="18" charset="0"/>
                <a:ea typeface="標楷體" pitchFamily="65" charset="-120"/>
                <a:cs typeface="Times New Roman" pitchFamily="18" charset="0"/>
              </a:rPr>
              <a:t>學分，一、二、三年級最低</a:t>
            </a:r>
            <a:r>
              <a:rPr lang="en-US" altLang="zh-TW" sz="2400" dirty="0" smtClean="0">
                <a:solidFill>
                  <a:srgbClr val="FF0000"/>
                </a:solidFill>
                <a:latin typeface="Times New Roman" pitchFamily="18" charset="0"/>
                <a:ea typeface="標楷體" pitchFamily="65" charset="-120"/>
                <a:cs typeface="Times New Roman" pitchFamily="18" charset="0"/>
              </a:rPr>
              <a:t>12</a:t>
            </a:r>
            <a:r>
              <a:rPr lang="zh-TW" altLang="en-US" sz="2400" dirty="0" smtClean="0">
                <a:latin typeface="Times New Roman" pitchFamily="18" charset="0"/>
                <a:ea typeface="標楷體" pitchFamily="65" charset="-120"/>
                <a:cs typeface="Times New Roman" pitchFamily="18" charset="0"/>
              </a:rPr>
              <a:t>學分，四年級最低</a:t>
            </a:r>
            <a:r>
              <a:rPr lang="en-US" altLang="zh-TW" sz="2400" dirty="0" smtClean="0">
                <a:solidFill>
                  <a:srgbClr val="FF0000"/>
                </a:solidFill>
                <a:latin typeface="Times New Roman" pitchFamily="18" charset="0"/>
                <a:ea typeface="標楷體" pitchFamily="65" charset="-120"/>
                <a:cs typeface="Times New Roman" pitchFamily="18" charset="0"/>
              </a:rPr>
              <a:t>9</a:t>
            </a:r>
            <a:r>
              <a:rPr lang="zh-TW" altLang="en-US" sz="2400" dirty="0" smtClean="0">
                <a:latin typeface="Times New Roman" pitchFamily="18" charset="0"/>
                <a:ea typeface="標楷體" pitchFamily="65" charset="-120"/>
                <a:cs typeface="Times New Roman" pitchFamily="18" charset="0"/>
              </a:rPr>
              <a:t>學分，碩士班最低</a:t>
            </a:r>
            <a:r>
              <a:rPr lang="en-US" altLang="zh-TW" sz="2400" dirty="0" smtClean="0">
                <a:solidFill>
                  <a:srgbClr val="FF0000"/>
                </a:solidFill>
                <a:latin typeface="Times New Roman" pitchFamily="18" charset="0"/>
                <a:ea typeface="標楷體" pitchFamily="65" charset="-120"/>
                <a:cs typeface="Times New Roman" pitchFamily="18" charset="0"/>
              </a:rPr>
              <a:t>3</a:t>
            </a:r>
            <a:r>
              <a:rPr lang="zh-TW" altLang="en-US" sz="2400" dirty="0" smtClean="0">
                <a:latin typeface="Times New Roman" pitchFamily="18" charset="0"/>
                <a:ea typeface="標楷體" pitchFamily="65" charset="-120"/>
                <a:cs typeface="Times New Roman" pitchFamily="18" charset="0"/>
              </a:rPr>
              <a:t>學分。</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交換生於國外修課依規定，須至少修習交換時就讀該年級最低學分數</a:t>
            </a:r>
            <a:r>
              <a:rPr lang="en-US" altLang="zh-TW" sz="2400" dirty="0" smtClean="0">
                <a:latin typeface="Times New Roman" pitchFamily="18" charset="0"/>
                <a:ea typeface="標楷體" pitchFamily="65" charset="-120"/>
                <a:cs typeface="Times New Roman" pitchFamily="18" charset="0"/>
              </a:rPr>
              <a:t>)</a:t>
            </a:r>
          </a:p>
          <a:p>
            <a:pPr marL="365125" indent="-282575">
              <a:spcBef>
                <a:spcPts val="1200"/>
              </a:spcBef>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前一學期學期</a:t>
            </a:r>
            <a:r>
              <a:rPr lang="zh-TW" altLang="en-US" sz="2400" dirty="0" smtClean="0">
                <a:solidFill>
                  <a:srgbClr val="0000FF"/>
                </a:solidFill>
                <a:latin typeface="Times New Roman" pitchFamily="18" charset="0"/>
                <a:ea typeface="標楷體" pitchFamily="65" charset="-120"/>
                <a:cs typeface="Times New Roman" pitchFamily="18" charset="0"/>
              </a:rPr>
              <a:t>平均成績達</a:t>
            </a:r>
            <a:r>
              <a:rPr lang="en-US" altLang="zh-TW" sz="2400" dirty="0" smtClean="0">
                <a:solidFill>
                  <a:srgbClr val="0000FF"/>
                </a:solidFill>
                <a:latin typeface="Times New Roman" pitchFamily="18" charset="0"/>
                <a:ea typeface="標楷體" pitchFamily="65" charset="-120"/>
                <a:cs typeface="Times New Roman" pitchFamily="18" charset="0"/>
              </a:rPr>
              <a:t>80</a:t>
            </a:r>
            <a:r>
              <a:rPr lang="zh-TW" altLang="en-US" sz="2400" dirty="0" smtClean="0">
                <a:solidFill>
                  <a:srgbClr val="0000FF"/>
                </a:solidFill>
                <a:latin typeface="Times New Roman" pitchFamily="18" charset="0"/>
                <a:ea typeface="標楷體" pitchFamily="65" charset="-120"/>
                <a:cs typeface="Times New Roman" pitchFamily="18" charset="0"/>
              </a:rPr>
              <a:t>分以上</a:t>
            </a:r>
            <a:r>
              <a:rPr lang="zh-TW" altLang="en-US" sz="2400" dirty="0" smtClean="0">
                <a:latin typeface="Times New Roman" pitchFamily="18" charset="0"/>
                <a:ea typeface="標楷體" pitchFamily="65" charset="-120"/>
                <a:cs typeface="Times New Roman" pitchFamily="18" charset="0"/>
              </a:rPr>
              <a:t>之同學</a:t>
            </a:r>
            <a:r>
              <a:rPr lang="zh-TW" altLang="en-US" sz="2400" dirty="0" smtClean="0">
                <a:solidFill>
                  <a:srgbClr val="0033CC"/>
                </a:solidFill>
                <a:latin typeface="Times New Roman" pitchFamily="18" charset="0"/>
                <a:ea typeface="標楷體" pitchFamily="65" charset="-120"/>
                <a:cs typeface="Times New Roman" pitchFamily="18" charset="0"/>
              </a:rPr>
              <a:t>可多選一至二學科</a:t>
            </a:r>
            <a:r>
              <a:rPr lang="zh-TW" altLang="en-US" sz="2400" dirty="0" smtClean="0">
                <a:latin typeface="Times New Roman" pitchFamily="18" charset="0"/>
                <a:ea typeface="標楷體" pitchFamily="65" charset="-120"/>
                <a:cs typeface="Times New Roman" pitchFamily="18" charset="0"/>
              </a:rPr>
              <a:t>，須請同學自行至系辦填寫「選課單」</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並附上成績單</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，經系主任核可後，於</a:t>
            </a:r>
            <a:r>
              <a:rPr lang="zh-TW" altLang="en-US" sz="2400" i="1" u="sng" dirty="0" smtClean="0">
                <a:latin typeface="Times New Roman" pitchFamily="18" charset="0"/>
                <a:ea typeface="標楷體" pitchFamily="65" charset="-120"/>
                <a:cs typeface="Times New Roman" pitchFamily="18" charset="0"/>
              </a:rPr>
              <a:t>加退選期間</a:t>
            </a:r>
            <a:r>
              <a:rPr lang="zh-TW" altLang="en-US" sz="2400" dirty="0" smtClean="0">
                <a:latin typeface="Times New Roman" pitchFamily="18" charset="0"/>
                <a:ea typeface="標楷體" pitchFamily="65" charset="-120"/>
                <a:cs typeface="Times New Roman" pitchFamily="18" charset="0"/>
              </a:rPr>
              <a:t>至桃園教務組辦理加選。</a:t>
            </a:r>
            <a:endParaRPr lang="en-US" altLang="zh-TW" sz="2400" dirty="0" smtClean="0">
              <a:latin typeface="Times New Roman" pitchFamily="18" charset="0"/>
              <a:ea typeface="標楷體" pitchFamily="65" charset="-120"/>
              <a:cs typeface="Times New Roman" pitchFamily="18" charset="0"/>
            </a:endParaRPr>
          </a:p>
          <a:p>
            <a:pPr marL="365125" indent="-282575">
              <a:spcBef>
                <a:spcPts val="1200"/>
              </a:spcBef>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因應有些同學超修的需求，依學則第四十一條規定：</a:t>
            </a:r>
          </a:p>
          <a:p>
            <a:pPr marL="365125" indent="-282575">
              <a:spcBef>
                <a:spcPts val="0"/>
              </a:spcBef>
              <a:buFont typeface="Wingdings 2" pitchFamily="18" charset="2"/>
              <a:buNone/>
            </a:pP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。惟修習學分學程，</a:t>
            </a:r>
            <a:r>
              <a:rPr lang="zh-TW" altLang="en-US" sz="2400" dirty="0" smtClean="0">
                <a:solidFill>
                  <a:srgbClr val="FF0000"/>
                </a:solidFill>
                <a:effectLst>
                  <a:outerShdw blurRad="38100" dist="38100" dir="2700000" algn="tl">
                    <a:srgbClr val="C0C0C0"/>
                  </a:outerShdw>
                </a:effectLst>
                <a:latin typeface="Times New Roman" pitchFamily="18" charset="0"/>
                <a:ea typeface="標楷體" pitchFamily="65" charset="-120"/>
                <a:cs typeface="Times New Roman" pitchFamily="18" charset="0"/>
              </a:rPr>
              <a:t>輔系，雙主修，教育學程</a:t>
            </a:r>
            <a:r>
              <a:rPr lang="zh-TW" altLang="en-US" sz="2400" dirty="0" smtClean="0">
                <a:latin typeface="Times New Roman" pitchFamily="18" charset="0"/>
                <a:ea typeface="標楷體" pitchFamily="65" charset="-120"/>
                <a:cs typeface="Times New Roman" pitchFamily="18" charset="0"/>
              </a:rPr>
              <a:t>者，經專案申請核可後，得額外加修相關課程</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a:t>
            </a:r>
          </a:p>
          <a:p>
            <a:pPr marL="365125" indent="-282575">
              <a:buFont typeface="Wingdings 2" pitchFamily="18" charset="2"/>
              <a:buNone/>
            </a:pPr>
            <a:r>
              <a:rPr lang="zh-TW" altLang="en-US" sz="2400" dirty="0" smtClean="0">
                <a:latin typeface="Times New Roman" pitchFamily="18" charset="0"/>
                <a:ea typeface="標楷體" pitchFamily="65" charset="-120"/>
                <a:cs typeface="Times New Roman" pitchFamily="18" charset="0"/>
              </a:rPr>
              <a:t>路徑－銘傳首頁</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工作項目</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電子表單系統</a:t>
            </a:r>
            <a:r>
              <a:rPr lang="en-US" altLang="zh-TW" sz="2400" dirty="0" smtClean="0">
                <a:latin typeface="Times New Roman" pitchFamily="18" charset="0"/>
                <a:ea typeface="標楷體" pitchFamily="65" charset="-120"/>
                <a:cs typeface="Times New Roman" pitchFamily="18" charset="0"/>
              </a:rPr>
              <a:t>/</a:t>
            </a:r>
            <a:r>
              <a:rPr lang="zh-TW" altLang="en-US" sz="2400" u="sng" dirty="0" smtClean="0">
                <a:solidFill>
                  <a:srgbClr val="00B050"/>
                </a:solidFill>
                <a:latin typeface="Times New Roman" pitchFamily="18" charset="0"/>
                <a:ea typeface="標楷體" pitchFamily="65" charset="-120"/>
                <a:cs typeface="Times New Roman" pitchFamily="18" charset="0"/>
              </a:rPr>
              <a:t>超修課程專案申請表</a:t>
            </a:r>
            <a:r>
              <a:rPr lang="zh-TW" altLang="en-US" sz="2400" dirty="0" smtClean="0">
                <a:latin typeface="標楷體" pitchFamily="65" charset="-120"/>
                <a:ea typeface="標楷體" pitchFamily="65" charset="-120"/>
              </a:rPr>
              <a:t>。</a:t>
            </a:r>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endParaRPr lang="en-US"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13315" name="內容版面配置區 37"/>
          <p:cNvSpPr>
            <a:spLocks noGrp="1"/>
          </p:cNvSpPr>
          <p:nvPr>
            <p:ph type="body" idx="1"/>
          </p:nvPr>
        </p:nvSpPr>
        <p:spPr>
          <a:xfrm>
            <a:off x="251520" y="1769800"/>
            <a:ext cx="8640959" cy="4194000"/>
          </a:xfrm>
        </p:spPr>
        <p:txBody>
          <a:bodyPr/>
          <a:lstStyle/>
          <a:p>
            <a:pPr marL="365125" indent="-282575">
              <a:spcBef>
                <a:spcPts val="800"/>
              </a:spcBef>
            </a:pPr>
            <a:r>
              <a:rPr lang="zh-TW" altLang="en-US" dirty="0" smtClean="0">
                <a:latin typeface="標楷體" pitchFamily="65" charset="-120"/>
                <a:ea typeface="標楷體" pitchFamily="65" charset="-120"/>
              </a:rPr>
              <a:t>根據學生手冊</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學生選課辦法</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第九條規定，本學系所開設之必修科目，學生以在該年級、該班修讀為原則，除非因課程</a:t>
            </a:r>
            <a:r>
              <a:rPr lang="zh-TW" altLang="en-US" dirty="0" smtClean="0">
                <a:solidFill>
                  <a:srgbClr val="FF0000"/>
                </a:solidFill>
                <a:latin typeface="標楷體" pitchFamily="65" charset="-120"/>
                <a:ea typeface="標楷體" pitchFamily="65" charset="-120"/>
              </a:rPr>
              <a:t>衝堂</a:t>
            </a:r>
            <a:r>
              <a:rPr lang="zh-TW" altLang="en-US" dirty="0" smtClean="0">
                <a:latin typeface="標楷體" pitchFamily="65" charset="-120"/>
                <a:ea typeface="標楷體" pitchFamily="65" charset="-120"/>
              </a:rPr>
              <a:t>，並經本系系主任核可，方得換班修讀。</a:t>
            </a:r>
            <a:endParaRPr lang="en-US" altLang="zh-TW" dirty="0" smtClean="0">
              <a:latin typeface="標楷體" pitchFamily="65" charset="-120"/>
              <a:ea typeface="標楷體" pitchFamily="65" charset="-120"/>
            </a:endParaRPr>
          </a:p>
          <a:p>
            <a:pPr marL="365125" indent="-282575">
              <a:spcBef>
                <a:spcPts val="1200"/>
              </a:spcBef>
            </a:pPr>
            <a:r>
              <a:rPr lang="zh-TW" altLang="en-US" b="1" dirty="0" smtClean="0">
                <a:solidFill>
                  <a:srgbClr val="009900"/>
                </a:solidFill>
                <a:latin typeface="標楷體" pitchFamily="65" charset="-120"/>
                <a:ea typeface="標楷體" pitchFamily="65" charset="-120"/>
              </a:rPr>
              <a:t>原班必修課免修或緩修</a:t>
            </a:r>
            <a:r>
              <a:rPr lang="zh-TW" altLang="en-US" b="1" dirty="0" smtClean="0">
                <a:latin typeface="標楷體" pitchFamily="65" charset="-120"/>
                <a:ea typeface="標楷體" pitchFamily="65" charset="-120"/>
              </a:rPr>
              <a:t>、</a:t>
            </a:r>
            <a:r>
              <a:rPr lang="zh-TW" altLang="en-US" b="1" dirty="0" smtClean="0">
                <a:solidFill>
                  <a:srgbClr val="009900"/>
                </a:solidFill>
                <a:latin typeface="標楷體" pitchFamily="65" charset="-120"/>
                <a:ea typeface="標楷體" pitchFamily="65" charset="-120"/>
              </a:rPr>
              <a:t>抵免科目未被刪除者</a:t>
            </a:r>
            <a:r>
              <a:rPr lang="zh-TW" altLang="en-US" dirty="0" smtClean="0">
                <a:latin typeface="標楷體" pitchFamily="65" charset="-120"/>
                <a:ea typeface="標楷體" pitchFamily="65" charset="-120"/>
              </a:rPr>
              <a:t>（須經系主任核可），填</a:t>
            </a:r>
            <a:r>
              <a:rPr lang="zh-TW" altLang="en-US" dirty="0" smtClean="0">
                <a:solidFill>
                  <a:srgbClr val="0000FF"/>
                </a:solidFill>
                <a:latin typeface="標楷體" pitchFamily="65" charset="-120"/>
                <a:ea typeface="標楷體" pitchFamily="65" charset="-120"/>
              </a:rPr>
              <a:t>選課單</a:t>
            </a:r>
            <a:r>
              <a:rPr lang="zh-TW" altLang="en-US" dirty="0" smtClean="0">
                <a:latin typeface="標楷體" pitchFamily="65" charset="-120"/>
                <a:ea typeface="標楷體" pitchFamily="65" charset="-120"/>
              </a:rPr>
              <a:t>，於</a:t>
            </a:r>
            <a:r>
              <a:rPr lang="zh-TW" altLang="en-US" i="1" dirty="0" smtClean="0">
                <a:latin typeface="標楷體" pitchFamily="65" charset="-120"/>
                <a:ea typeface="標楷體" pitchFamily="65" charset="-120"/>
              </a:rPr>
              <a:t>初選前</a:t>
            </a:r>
            <a:r>
              <a:rPr lang="en-US" altLang="zh-TW" dirty="0" smtClean="0">
                <a:solidFill>
                  <a:srgbClr val="0000FF"/>
                </a:solidFill>
                <a:latin typeface="標楷體" pitchFamily="65" charset="-120"/>
                <a:ea typeface="標楷體" pitchFamily="65" charset="-120"/>
              </a:rPr>
              <a:t>(</a:t>
            </a:r>
            <a:r>
              <a:rPr lang="zh-TW" altLang="en-US" dirty="0" smtClean="0">
                <a:solidFill>
                  <a:srgbClr val="0000FF"/>
                </a:solidFill>
                <a:latin typeface="標楷體" pitchFamily="65" charset="-120"/>
                <a:ea typeface="標楷體" pitchFamily="65" charset="-120"/>
              </a:rPr>
              <a:t>請詳見教務處公告網路選課注意事項說明</a:t>
            </a:r>
            <a:r>
              <a:rPr lang="en-US" altLang="zh-TW" dirty="0" smtClean="0">
                <a:solidFill>
                  <a:srgbClr val="0000FF"/>
                </a:solidFill>
                <a:latin typeface="標楷體" pitchFamily="65" charset="-120"/>
                <a:ea typeface="標楷體" pitchFamily="65" charset="-120"/>
              </a:rPr>
              <a:t>)</a:t>
            </a:r>
            <a:r>
              <a:rPr lang="zh-TW" altLang="en-US" dirty="0" smtClean="0">
                <a:latin typeface="標楷體" pitchFamily="65" charset="-120"/>
                <a:ea typeface="標楷體" pitchFamily="65" charset="-120"/>
              </a:rPr>
              <a:t>至</a:t>
            </a:r>
            <a:r>
              <a:rPr lang="zh-TW" altLang="en-US" dirty="0" smtClean="0">
                <a:solidFill>
                  <a:srgbClr val="0000FF"/>
                </a:solidFill>
                <a:latin typeface="標楷體" pitchFamily="65" charset="-120"/>
                <a:ea typeface="標楷體" pitchFamily="65" charset="-120"/>
              </a:rPr>
              <a:t>桃園教務組</a:t>
            </a:r>
            <a:r>
              <a:rPr lang="zh-TW" altLang="en-US" dirty="0" smtClean="0">
                <a:latin typeface="標楷體" pitchFamily="65" charset="-120"/>
                <a:ea typeface="標楷體" pitchFamily="65" charset="-120"/>
              </a:rPr>
              <a:t>辦理退選事宜。</a:t>
            </a:r>
          </a:p>
          <a:p>
            <a:pPr marL="365125" indent="-282575"/>
            <a:endParaRPr lang="zh-TW" altLang="en-US" dirty="0" smtClean="0"/>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13316" name="Text Box 32"/>
          <p:cNvSpPr txBox="1">
            <a:spLocks noChangeArrowheads="1"/>
          </p:cNvSpPr>
          <p:nvPr/>
        </p:nvSpPr>
        <p:spPr bwMode="auto">
          <a:xfrm>
            <a:off x="1660525" y="722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endParaRPr lang="zh-TW" altLang="zh-TW" sz="180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endParaRPr lang="en-US"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3" name="內容版面配置區 2"/>
          <p:cNvSpPr>
            <a:spLocks noGrp="1"/>
          </p:cNvSpPr>
          <p:nvPr>
            <p:ph type="body" idx="1"/>
          </p:nvPr>
        </p:nvSpPr>
        <p:spPr>
          <a:xfrm>
            <a:off x="0" y="1769800"/>
            <a:ext cx="9143999" cy="4251488"/>
          </a:xfrm>
        </p:spPr>
        <p:txBody>
          <a:bodyPr>
            <a:normAutofit/>
          </a:bodyPr>
          <a:lstStyle/>
          <a:p>
            <a:pPr marL="365125" indent="-282575">
              <a:spcBef>
                <a:spcPts val="2400"/>
              </a:spcBef>
              <a:buFont typeface="Wingdings 2" pitchFamily="18" charset="2"/>
              <a:buChar char=""/>
            </a:pPr>
            <a:r>
              <a:rPr lang="zh-TW" altLang="en-US" sz="2400" dirty="0" smtClean="0">
                <a:solidFill>
                  <a:srgbClr val="009900"/>
                </a:solidFill>
                <a:latin typeface="標楷體" pitchFamily="65" charset="-120"/>
                <a:ea typeface="標楷體" pitchFamily="65" charset="-120"/>
              </a:rPr>
              <a:t>必修換班</a:t>
            </a:r>
            <a:r>
              <a:rPr lang="zh-TW" altLang="en-US" sz="2400" dirty="0" smtClean="0">
                <a:latin typeface="標楷體" pitchFamily="65" charset="-120"/>
                <a:ea typeface="標楷體" pitchFamily="65" charset="-120"/>
              </a:rPr>
              <a:t>、</a:t>
            </a:r>
            <a:r>
              <a:rPr lang="zh-TW" altLang="en-US" sz="2400" dirty="0" smtClean="0">
                <a:solidFill>
                  <a:srgbClr val="009900"/>
                </a:solidFill>
                <a:latin typeface="標楷體" pitchFamily="65" charset="-120"/>
                <a:ea typeface="標楷體" pitchFamily="65" charset="-120"/>
              </a:rPr>
              <a:t>輔系</a:t>
            </a:r>
            <a:r>
              <a:rPr lang="zh-TW" altLang="en-US" sz="2400" dirty="0" smtClean="0">
                <a:latin typeface="標楷體" pitchFamily="65" charset="-120"/>
                <a:ea typeface="標楷體" pitchFamily="65" charset="-120"/>
              </a:rPr>
              <a:t>、</a:t>
            </a:r>
            <a:r>
              <a:rPr lang="zh-TW" altLang="en-US" sz="2400" dirty="0" smtClean="0">
                <a:solidFill>
                  <a:srgbClr val="009900"/>
                </a:solidFill>
                <a:latin typeface="標楷體" pitchFamily="65" charset="-120"/>
                <a:ea typeface="標楷體" pitchFamily="65" charset="-120"/>
              </a:rPr>
              <a:t>雙主修</a:t>
            </a:r>
            <a:r>
              <a:rPr lang="zh-TW" altLang="en-US" sz="2400" dirty="0" smtClean="0">
                <a:latin typeface="標楷體" pitchFamily="65" charset="-120"/>
                <a:ea typeface="標楷體" pitchFamily="65" charset="-120"/>
              </a:rPr>
              <a:t>（須經系主任核可），填</a:t>
            </a:r>
            <a:r>
              <a:rPr lang="zh-TW" altLang="en-US" sz="2400" dirty="0" smtClean="0">
                <a:solidFill>
                  <a:srgbClr val="0000FF"/>
                </a:solidFill>
                <a:latin typeface="標楷體" pitchFamily="65" charset="-120"/>
                <a:ea typeface="標楷體" pitchFamily="65" charset="-120"/>
              </a:rPr>
              <a:t>選課單</a:t>
            </a:r>
            <a:r>
              <a:rPr lang="zh-TW" altLang="en-US" sz="2400" dirty="0" smtClean="0">
                <a:latin typeface="標楷體" pitchFamily="65" charset="-120"/>
                <a:ea typeface="標楷體" pitchFamily="65" charset="-120"/>
              </a:rPr>
              <a:t>，於</a:t>
            </a:r>
            <a:r>
              <a:rPr lang="zh-TW" altLang="en-US" sz="2400" i="1" dirty="0" smtClean="0">
                <a:latin typeface="標楷體" pitchFamily="65" charset="-120"/>
                <a:ea typeface="標楷體" pitchFamily="65" charset="-120"/>
              </a:rPr>
              <a:t>開學前</a:t>
            </a:r>
            <a:r>
              <a:rPr lang="en-US" altLang="zh-TW" sz="2400" b="1" dirty="0" smtClean="0">
                <a:solidFill>
                  <a:srgbClr val="FF0000"/>
                </a:solidFill>
                <a:latin typeface="標楷體" pitchFamily="65" charset="-120"/>
                <a:ea typeface="標楷體" pitchFamily="65" charset="-120"/>
              </a:rPr>
              <a:t> </a:t>
            </a:r>
            <a:r>
              <a:rPr lang="en-US" altLang="zh-TW" sz="2400" dirty="0" smtClean="0">
                <a:solidFill>
                  <a:srgbClr val="0000FF"/>
                </a:solidFill>
                <a:latin typeface="標楷體" pitchFamily="65" charset="-120"/>
                <a:ea typeface="標楷體" pitchFamily="65" charset="-120"/>
              </a:rPr>
              <a:t>(</a:t>
            </a:r>
            <a:r>
              <a:rPr lang="zh-TW" altLang="en-US" sz="2400" dirty="0" smtClean="0">
                <a:solidFill>
                  <a:srgbClr val="0000FF"/>
                </a:solidFill>
                <a:latin typeface="標楷體" pitchFamily="65" charset="-120"/>
                <a:ea typeface="標楷體" pitchFamily="65" charset="-120"/>
              </a:rPr>
              <a:t>請詳見網路選課注意事項說明</a:t>
            </a:r>
            <a:r>
              <a:rPr lang="en-US" altLang="zh-TW" sz="2400" dirty="0" smtClean="0">
                <a:solidFill>
                  <a:srgbClr val="0000FF"/>
                </a:solidFill>
                <a:latin typeface="標楷體" pitchFamily="65" charset="-120"/>
                <a:ea typeface="標楷體" pitchFamily="65" charset="-120"/>
              </a:rPr>
              <a:t>)</a:t>
            </a:r>
            <a:r>
              <a:rPr lang="zh-TW" altLang="en-US" sz="2400" dirty="0" smtClean="0">
                <a:latin typeface="標楷體" pitchFamily="65" charset="-120"/>
                <a:ea typeface="標楷體" pitchFamily="65" charset="-120"/>
              </a:rPr>
              <a:t>至</a:t>
            </a:r>
            <a:r>
              <a:rPr lang="zh-TW" altLang="en-US" sz="2400" dirty="0" smtClean="0">
                <a:solidFill>
                  <a:srgbClr val="0000FF"/>
                </a:solidFill>
                <a:latin typeface="標楷體" pitchFamily="65" charset="-120"/>
                <a:ea typeface="標楷體" pitchFamily="65" charset="-120"/>
              </a:rPr>
              <a:t>桃園教務組辦理</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365125" indent="-282575">
              <a:spcBef>
                <a:spcPts val="1200"/>
              </a:spcBef>
              <a:buFont typeface="Wingdings 2" pitchFamily="18" charset="2"/>
              <a:buChar char=""/>
            </a:pPr>
            <a:r>
              <a:rPr lang="zh-TW" altLang="en-US" sz="2400" dirty="0" smtClean="0">
                <a:solidFill>
                  <a:srgbClr val="009900"/>
                </a:solidFill>
                <a:latin typeface="標楷體" pitchFamily="65" charset="-120"/>
                <a:ea typeface="標楷體" pitchFamily="65" charset="-120"/>
              </a:rPr>
              <a:t>轉系生</a:t>
            </a:r>
            <a:r>
              <a:rPr lang="zh-TW" altLang="en-US" sz="2400" dirty="0" smtClean="0">
                <a:latin typeface="標楷體" pitchFamily="65" charset="-120"/>
                <a:ea typeface="標楷體" pitchFamily="65" charset="-120"/>
              </a:rPr>
              <a:t>若為</a:t>
            </a:r>
            <a:r>
              <a:rPr lang="zh-TW" altLang="en-US" sz="2400" dirty="0" smtClean="0">
                <a:solidFill>
                  <a:srgbClr val="FF0000"/>
                </a:solidFill>
                <a:latin typeface="標楷體" pitchFamily="65" charset="-120"/>
                <a:ea typeface="標楷體" pitchFamily="65" charset="-120"/>
              </a:rPr>
              <a:t>降轉</a:t>
            </a:r>
            <a:r>
              <a:rPr lang="zh-TW" altLang="en-US" sz="2400" dirty="0" smtClean="0">
                <a:latin typeface="標楷體" pitchFamily="65" charset="-120"/>
                <a:ea typeface="標楷體" pitchFamily="65" charset="-120"/>
              </a:rPr>
              <a:t>，請注意上、下學期皆需在開學加退選期間，到系辦填「選課單」經系主任核可後至桃園教務組辦理，退選已經修過的共同校訂必修課。</a:t>
            </a:r>
          </a:p>
          <a:p>
            <a:pPr marL="365125" indent="-282575">
              <a:spcBef>
                <a:spcPts val="1200"/>
              </a:spcBef>
              <a:buFont typeface="Wingdings 2" pitchFamily="18" charset="2"/>
              <a:buChar char=""/>
            </a:pPr>
            <a:r>
              <a:rPr lang="zh-TW" altLang="en-US" sz="2400" dirty="0" smtClean="0">
                <a:latin typeface="標楷體" pitchFamily="65" charset="-120"/>
                <a:ea typeface="標楷體" pitchFamily="65" charset="-120"/>
              </a:rPr>
              <a:t>「</a:t>
            </a:r>
            <a:r>
              <a:rPr lang="zh-TW" altLang="en-US" sz="2400" dirty="0" smtClean="0">
                <a:solidFill>
                  <a:srgbClr val="009900"/>
                </a:solidFill>
                <a:latin typeface="標楷體" pitchFamily="65" charset="-120"/>
                <a:ea typeface="標楷體" pitchFamily="65" charset="-120"/>
              </a:rPr>
              <a:t>緩修</a:t>
            </a:r>
            <a:r>
              <a:rPr lang="zh-TW" altLang="en-US" sz="2400" dirty="0" smtClean="0">
                <a:latin typeface="標楷體" pitchFamily="65" charset="-120"/>
                <a:ea typeface="標楷體" pitchFamily="65" charset="-120"/>
              </a:rPr>
              <a:t>」與「</a:t>
            </a:r>
            <a:r>
              <a:rPr lang="zh-TW" altLang="en-US" sz="2400" dirty="0" smtClean="0">
                <a:solidFill>
                  <a:srgbClr val="009900"/>
                </a:solidFill>
                <a:latin typeface="標楷體" pitchFamily="65" charset="-120"/>
                <a:ea typeface="標楷體" pitchFamily="65" charset="-120"/>
              </a:rPr>
              <a:t>必修換班</a:t>
            </a:r>
            <a:r>
              <a:rPr lang="zh-TW" altLang="en-US" sz="2400" dirty="0" smtClean="0">
                <a:latin typeface="標楷體" pitchFamily="65" charset="-120"/>
                <a:ea typeface="標楷體" pitchFamily="65" charset="-120"/>
              </a:rPr>
              <a:t>」為同學們</a:t>
            </a:r>
            <a:r>
              <a:rPr lang="zh-TW" altLang="en-US" sz="2400" dirty="0" smtClean="0">
                <a:effectLst>
                  <a:outerShdw blurRad="38100" dist="38100" dir="2700000" algn="tl">
                    <a:srgbClr val="C0C0C0"/>
                  </a:outerShdw>
                </a:effectLst>
                <a:latin typeface="標楷體" pitchFamily="65" charset="-120"/>
                <a:ea typeface="標楷體" pitchFamily="65" charset="-120"/>
              </a:rPr>
              <a:t>自由意志</a:t>
            </a:r>
            <a:r>
              <a:rPr lang="zh-TW" altLang="en-US" sz="2400" dirty="0" smtClean="0">
                <a:latin typeface="標楷體" pitchFamily="65" charset="-120"/>
                <a:ea typeface="標楷體" pitchFamily="65" charset="-120"/>
              </a:rPr>
              <a:t>，需</a:t>
            </a:r>
            <a:r>
              <a:rPr lang="zh-TW" altLang="en-US" sz="2400" b="1" dirty="0" smtClean="0">
                <a:solidFill>
                  <a:srgbClr val="FF33CC"/>
                </a:solidFill>
                <a:latin typeface="標楷體" pitchFamily="65" charset="-120"/>
                <a:ea typeface="標楷體" pitchFamily="65" charset="-120"/>
              </a:rPr>
              <a:t>自行負責後續選課</a:t>
            </a:r>
            <a:r>
              <a:rPr lang="zh-TW" altLang="en-US" sz="2400" dirty="0" smtClean="0">
                <a:latin typeface="標楷體" pitchFamily="65" charset="-120"/>
                <a:ea typeface="標楷體" pitchFamily="65" charset="-120"/>
              </a:rPr>
              <a:t>問題，請同學們深思熟慮。</a:t>
            </a:r>
          </a:p>
          <a:p>
            <a:pPr marL="365125" indent="-282575">
              <a:spcBef>
                <a:spcPts val="1200"/>
              </a:spcBef>
              <a:buFont typeface="Wingdings 2" pitchFamily="18" charset="2"/>
              <a:buChar char=""/>
            </a:pPr>
            <a:r>
              <a:rPr lang="zh-TW" altLang="en-US" sz="2400" dirty="0" smtClean="0">
                <a:latin typeface="標楷體" pitchFamily="65" charset="-120"/>
                <a:ea typeface="標楷體" pitchFamily="65" charset="-120"/>
              </a:rPr>
              <a:t>大三同學</a:t>
            </a:r>
            <a:r>
              <a:rPr lang="zh-TW" altLang="en-US" sz="2400" dirty="0" smtClean="0">
                <a:solidFill>
                  <a:srgbClr val="FF0000"/>
                </a:solidFill>
                <a:latin typeface="標楷體" pitchFamily="65" charset="-120"/>
                <a:ea typeface="標楷體" pitchFamily="65" charset="-120"/>
              </a:rPr>
              <a:t>通過體育免修</a:t>
            </a:r>
            <a:r>
              <a:rPr lang="zh-TW" altLang="en-US" sz="2400" dirty="0" smtClean="0">
                <a:latin typeface="標楷體" pitchFamily="65" charset="-120"/>
                <a:ea typeface="標楷體" pitchFamily="65" charset="-120"/>
              </a:rPr>
              <a:t>同學，可以不用加選體育課程，以免造成其他同學選課困擾</a:t>
            </a:r>
            <a:endParaRPr lang="zh-TW" altLang="en-US" sz="700" dirty="0" smtClean="0"/>
          </a:p>
          <a:p>
            <a:pPr marL="365125" indent="-282575">
              <a:lnSpc>
                <a:spcPct val="80000"/>
              </a:lnSpc>
              <a:buFont typeface="Wingdings 2" pitchFamily="18" charset="2"/>
              <a:buChar char=""/>
            </a:pPr>
            <a:endParaRPr lang="zh-TW" altLang="en-US" sz="700" dirty="0" smtClean="0"/>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p>
        </p:txBody>
      </p:sp>
      <p:sp>
        <p:nvSpPr>
          <p:cNvPr id="9219" name="內容版面配置區 2"/>
          <p:cNvSpPr>
            <a:spLocks noGrp="1"/>
          </p:cNvSpPr>
          <p:nvPr>
            <p:ph type="body" idx="1"/>
          </p:nvPr>
        </p:nvSpPr>
        <p:spPr>
          <a:xfrm>
            <a:off x="0" y="1769800"/>
            <a:ext cx="9143999" cy="4179480"/>
          </a:xfrm>
        </p:spPr>
        <p:txBody>
          <a:bodyPr>
            <a:normAutofit lnSpcReduction="10000"/>
          </a:bodyPr>
          <a:lstStyle/>
          <a:p>
            <a:pPr marL="365125" indent="-282575">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請各位同學注意選課時間，也請於</a:t>
            </a:r>
            <a:r>
              <a:rPr lang="zh-TW" altLang="en-US" sz="2400" dirty="0" smtClean="0">
                <a:solidFill>
                  <a:srgbClr val="FF0000"/>
                </a:solidFill>
                <a:latin typeface="Times New Roman" pitchFamily="18" charset="0"/>
                <a:ea typeface="標楷體" pitchFamily="65" charset="-120"/>
                <a:cs typeface="Times New Roman" pitchFamily="18" charset="0"/>
              </a:rPr>
              <a:t>開學時</a:t>
            </a:r>
            <a:r>
              <a:rPr lang="zh-TW" altLang="en-US" sz="2400" dirty="0" smtClean="0">
                <a:solidFill>
                  <a:srgbClr val="0000FF"/>
                </a:solidFill>
                <a:latin typeface="Times New Roman" pitchFamily="18" charset="0"/>
                <a:ea typeface="標楷體" pitchFamily="65" charset="-120"/>
                <a:cs typeface="Times New Roman" pitchFamily="18" charset="0"/>
              </a:rPr>
              <a:t>確認</a:t>
            </a:r>
            <a:r>
              <a:rPr lang="zh-TW" altLang="en-US" sz="2400" dirty="0" smtClean="0">
                <a:solidFill>
                  <a:srgbClr val="FF0000"/>
                </a:solidFill>
                <a:latin typeface="Times New Roman" pitchFamily="18" charset="0"/>
                <a:ea typeface="標楷體" pitchFamily="65" charset="-120"/>
                <a:cs typeface="Times New Roman" pitchFamily="18" charset="0"/>
              </a:rPr>
              <a:t>個人課表</a:t>
            </a:r>
            <a:r>
              <a:rPr lang="zh-TW" altLang="en-US" sz="2400" dirty="0" smtClean="0">
                <a:latin typeface="Times New Roman" pitchFamily="18" charset="0"/>
                <a:ea typeface="標楷體" pitchFamily="65" charset="-120"/>
                <a:cs typeface="Times New Roman" pitchFamily="18" charset="0"/>
              </a:rPr>
              <a:t>，若有任何問題請儘快與系辦聯絡辦理選課問題。</a:t>
            </a:r>
            <a:endParaRPr lang="en-US" altLang="zh-TW" sz="2400" dirty="0" smtClean="0">
              <a:latin typeface="Times New Roman" pitchFamily="18" charset="0"/>
              <a:ea typeface="標楷體" pitchFamily="65" charset="-120"/>
              <a:cs typeface="Times New Roman" pitchFamily="18" charset="0"/>
            </a:endParaRPr>
          </a:p>
          <a:p>
            <a:pPr marL="365125" indent="-282575">
              <a:spcBef>
                <a:spcPts val="1200"/>
              </a:spcBef>
              <a:buFont typeface="Wingdings 2" pitchFamily="18" charset="2"/>
              <a:buChar char=""/>
            </a:pPr>
            <a:r>
              <a:rPr lang="zh-TW" altLang="en-US" sz="2400" u="sng" dirty="0" smtClean="0">
                <a:solidFill>
                  <a:srgbClr val="0000FF"/>
                </a:solidFill>
                <a:effectLst>
                  <a:outerShdw blurRad="38100" dist="38100" dir="2700000" algn="tl">
                    <a:srgbClr val="C0C0C0"/>
                  </a:outerShdw>
                </a:effectLst>
                <a:latin typeface="Times New Roman" pitchFamily="18" charset="0"/>
                <a:ea typeface="標楷體" pitchFamily="65" charset="-120"/>
                <a:cs typeface="Times New Roman" pitchFamily="18" charset="0"/>
              </a:rPr>
              <a:t>雲端代理選課系統</a:t>
            </a:r>
            <a:r>
              <a:rPr lang="zh-TW" altLang="en-US" sz="2400" dirty="0" smtClean="0">
                <a:latin typeface="Times New Roman" pitchFamily="18" charset="0"/>
                <a:ea typeface="標楷體" pitchFamily="65" charset="-120"/>
                <a:cs typeface="Times New Roman" pitchFamily="18" charset="0"/>
              </a:rPr>
              <a:t>，</a:t>
            </a:r>
            <a:r>
              <a:rPr lang="zh-TW" altLang="en-US" sz="2400" b="1" u="sng" dirty="0" smtClean="0">
                <a:solidFill>
                  <a:srgbClr val="FF0000"/>
                </a:solidFill>
                <a:latin typeface="Times New Roman" pitchFamily="18" charset="0"/>
                <a:ea typeface="標楷體" pitchFamily="65" charset="-120"/>
                <a:cs typeface="Times New Roman" pitchFamily="18" charset="0"/>
              </a:rPr>
              <a:t>初選</a:t>
            </a:r>
            <a:r>
              <a:rPr lang="zh-TW" altLang="en-US" sz="2400" dirty="0" smtClean="0">
                <a:latin typeface="Times New Roman" pitchFamily="18" charset="0"/>
                <a:ea typeface="標楷體" pitchFamily="65" charset="-120"/>
                <a:cs typeface="Times New Roman" pitchFamily="18" charset="0"/>
              </a:rPr>
              <a:t>當天</a:t>
            </a:r>
            <a:r>
              <a:rPr lang="zh-TW" altLang="en-US" sz="2400" b="1" dirty="0" smtClean="0">
                <a:solidFill>
                  <a:srgbClr val="FF0000"/>
                </a:solidFill>
                <a:latin typeface="Times New Roman" pitchFamily="18" charset="0"/>
                <a:ea typeface="標楷體" pitchFamily="65" charset="-120"/>
                <a:cs typeface="Times New Roman" pitchFamily="18" charset="0"/>
              </a:rPr>
              <a:t>早上</a:t>
            </a:r>
            <a:r>
              <a:rPr lang="en-US" altLang="zh-TW" sz="2400" b="1" dirty="0" smtClean="0">
                <a:solidFill>
                  <a:srgbClr val="FF0000"/>
                </a:solidFill>
                <a:latin typeface="Times New Roman" pitchFamily="18" charset="0"/>
                <a:ea typeface="標楷體" pitchFamily="65" charset="-120"/>
                <a:cs typeface="Times New Roman" pitchFamily="18" charset="0"/>
              </a:rPr>
              <a:t>10:00</a:t>
            </a:r>
            <a:r>
              <a:rPr lang="zh-TW" altLang="en-US" sz="2400" b="1" dirty="0" smtClean="0">
                <a:solidFill>
                  <a:srgbClr val="FF0000"/>
                </a:solidFill>
                <a:latin typeface="Times New Roman" pitchFamily="18" charset="0"/>
                <a:ea typeface="標楷體" pitchFamily="65" charset="-120"/>
                <a:cs typeface="Times New Roman" pitchFamily="18" charset="0"/>
              </a:rPr>
              <a:t>公告雲端登記選課結果</a:t>
            </a:r>
            <a:r>
              <a:rPr lang="zh-TW" altLang="en-US" sz="2400" dirty="0" smtClean="0">
                <a:latin typeface="Times New Roman" pitchFamily="18" charset="0"/>
                <a:ea typeface="標楷體" pitchFamily="65" charset="-120"/>
                <a:cs typeface="Times New Roman" pitchFamily="18" charset="0"/>
              </a:rPr>
              <a:t>中午</a:t>
            </a:r>
            <a:r>
              <a:rPr lang="en-US" altLang="zh-TW" sz="2400" dirty="0" smtClean="0">
                <a:latin typeface="Times New Roman" pitchFamily="18" charset="0"/>
                <a:ea typeface="標楷體" pitchFamily="65" charset="-120"/>
                <a:cs typeface="Times New Roman" pitchFamily="18" charset="0"/>
              </a:rPr>
              <a:t>12:30</a:t>
            </a:r>
            <a:r>
              <a:rPr lang="zh-TW" altLang="en-US" sz="2400" dirty="0" smtClean="0">
                <a:latin typeface="Times New Roman" pitchFamily="18" charset="0"/>
                <a:ea typeface="標楷體" pitchFamily="65" charset="-120"/>
                <a:cs typeface="Times New Roman" pitchFamily="18" charset="0"/>
              </a:rPr>
              <a:t>開放選課，</a:t>
            </a:r>
            <a:r>
              <a:rPr lang="zh-TW" altLang="en-US" sz="2400" b="1" dirty="0" smtClean="0">
                <a:latin typeface="Times New Roman" pitchFamily="18" charset="0"/>
                <a:ea typeface="標楷體" pitchFamily="65" charset="-120"/>
                <a:cs typeface="Times New Roman" pitchFamily="18" charset="0"/>
              </a:rPr>
              <a:t>隔天下午</a:t>
            </a:r>
            <a:r>
              <a:rPr lang="en-US" altLang="zh-TW" sz="2400" b="1" dirty="0" smtClean="0">
                <a:latin typeface="Times New Roman" pitchFamily="18" charset="0"/>
                <a:ea typeface="標楷體" pitchFamily="65" charset="-120"/>
                <a:cs typeface="Times New Roman" pitchFamily="18" charset="0"/>
              </a:rPr>
              <a:t>16:00</a:t>
            </a:r>
            <a:r>
              <a:rPr lang="zh-TW" altLang="en-US" sz="2400" b="1" dirty="0" smtClean="0">
                <a:latin typeface="Times New Roman" pitchFamily="18" charset="0"/>
                <a:ea typeface="標楷體" pitchFamily="65" charset="-120"/>
                <a:cs typeface="Times New Roman" pitchFamily="18" charset="0"/>
              </a:rPr>
              <a:t>結束選課</a:t>
            </a:r>
            <a:r>
              <a:rPr lang="zh-TW" altLang="en-US" sz="2400" dirty="0" smtClean="0">
                <a:latin typeface="Times New Roman" pitchFamily="18" charset="0"/>
                <a:ea typeface="標楷體" pitchFamily="65" charset="-120"/>
                <a:cs typeface="Times New Roman" pitchFamily="18" charset="0"/>
              </a:rPr>
              <a:t>；各年級</a:t>
            </a:r>
            <a:r>
              <a:rPr lang="zh-TW" altLang="en-US" sz="2400" b="1" u="sng" dirty="0" smtClean="0">
                <a:solidFill>
                  <a:srgbClr val="FF0000"/>
                </a:solidFill>
                <a:latin typeface="Times New Roman" pitchFamily="18" charset="0"/>
                <a:ea typeface="標楷體" pitchFamily="65" charset="-120"/>
                <a:cs typeface="Times New Roman" pitchFamily="18" charset="0"/>
              </a:rPr>
              <a:t>加退選</a:t>
            </a:r>
            <a:r>
              <a:rPr lang="zh-TW" altLang="en-US" sz="2400" dirty="0" smtClean="0">
                <a:latin typeface="Times New Roman" pitchFamily="18" charset="0"/>
                <a:ea typeface="標楷體" pitchFamily="65" charset="-120"/>
                <a:cs typeface="Times New Roman" pitchFamily="18" charset="0"/>
              </a:rPr>
              <a:t>當天</a:t>
            </a:r>
            <a:r>
              <a:rPr lang="zh-TW" altLang="en-US" sz="2400" b="1" dirty="0" smtClean="0">
                <a:solidFill>
                  <a:srgbClr val="FF0000"/>
                </a:solidFill>
                <a:latin typeface="Times New Roman" pitchFamily="18" charset="0"/>
                <a:ea typeface="標楷體" pitchFamily="65" charset="-120"/>
                <a:cs typeface="Times New Roman" pitchFamily="18" charset="0"/>
              </a:rPr>
              <a:t>早上</a:t>
            </a:r>
            <a:r>
              <a:rPr lang="en-US" altLang="zh-TW" sz="2400" b="1" dirty="0" smtClean="0">
                <a:solidFill>
                  <a:srgbClr val="FF0000"/>
                </a:solidFill>
                <a:latin typeface="Times New Roman" pitchFamily="18" charset="0"/>
                <a:ea typeface="標楷體" pitchFamily="65" charset="-120"/>
                <a:cs typeface="Times New Roman" pitchFamily="18" charset="0"/>
              </a:rPr>
              <a:t>10:00</a:t>
            </a:r>
            <a:r>
              <a:rPr lang="zh-TW" altLang="en-US" sz="2400" b="1" dirty="0" smtClean="0">
                <a:solidFill>
                  <a:srgbClr val="FF0000"/>
                </a:solidFill>
                <a:latin typeface="Times New Roman" pitchFamily="18" charset="0"/>
                <a:ea typeface="標楷體" pitchFamily="65" charset="-120"/>
                <a:cs typeface="Times New Roman" pitchFamily="18" charset="0"/>
              </a:rPr>
              <a:t>公告雲端登記選課結果</a:t>
            </a:r>
            <a:r>
              <a:rPr lang="zh-TW" altLang="en-US" sz="2400" dirty="0" smtClean="0">
                <a:latin typeface="Times New Roman" pitchFamily="18" charset="0"/>
                <a:ea typeface="標楷體" pitchFamily="65" charset="-120"/>
                <a:cs typeface="Times New Roman" pitchFamily="18" charset="0"/>
              </a:rPr>
              <a:t>，中午</a:t>
            </a:r>
            <a:r>
              <a:rPr lang="en-US" altLang="zh-TW" sz="2400" dirty="0" smtClean="0">
                <a:latin typeface="Times New Roman" pitchFamily="18" charset="0"/>
                <a:ea typeface="標楷體" pitchFamily="65" charset="-120"/>
                <a:cs typeface="Times New Roman" pitchFamily="18" charset="0"/>
              </a:rPr>
              <a:t>12:30</a:t>
            </a:r>
            <a:r>
              <a:rPr lang="zh-TW" altLang="en-US" sz="2400" dirty="0" smtClean="0">
                <a:latin typeface="Times New Roman" pitchFamily="18" charset="0"/>
                <a:ea typeface="標楷體" pitchFamily="65" charset="-120"/>
                <a:cs typeface="Times New Roman" pitchFamily="18" charset="0"/>
              </a:rPr>
              <a:t>開放選課，</a:t>
            </a:r>
            <a:r>
              <a:rPr lang="zh-TW" altLang="en-US" sz="2400" b="1" u="sng" dirty="0" smtClean="0">
                <a:latin typeface="Times New Roman" pitchFamily="18" charset="0"/>
                <a:ea typeface="標楷體" pitchFamily="65" charset="-120"/>
                <a:cs typeface="Times New Roman" pitchFamily="18" charset="0"/>
              </a:rPr>
              <a:t>加退選</a:t>
            </a:r>
            <a:r>
              <a:rPr lang="en-US" altLang="zh-TW" sz="2400" b="1" dirty="0" smtClean="0">
                <a:latin typeface="Times New Roman" pitchFamily="18" charset="0"/>
                <a:ea typeface="標楷體" pitchFamily="65" charset="-120"/>
                <a:cs typeface="Times New Roman" pitchFamily="18" charset="0"/>
              </a:rPr>
              <a:t>107/9/19</a:t>
            </a:r>
            <a:r>
              <a:rPr lang="zh-TW" altLang="en-US" sz="2400" b="1" dirty="0" smtClean="0">
                <a:latin typeface="Times New Roman" pitchFamily="18" charset="0"/>
                <a:ea typeface="標楷體" pitchFamily="65" charset="-120"/>
                <a:cs typeface="Times New Roman" pitchFamily="18" charset="0"/>
              </a:rPr>
              <a:t>中午</a:t>
            </a:r>
            <a:r>
              <a:rPr lang="en-US" altLang="zh-TW" sz="2400" b="1" dirty="0" smtClean="0">
                <a:latin typeface="Times New Roman" pitchFamily="18" charset="0"/>
                <a:ea typeface="標楷體" pitchFamily="65" charset="-120"/>
                <a:cs typeface="Times New Roman" pitchFamily="18" charset="0"/>
              </a:rPr>
              <a:t>12:30</a:t>
            </a:r>
            <a:r>
              <a:rPr lang="zh-TW" altLang="en-US" sz="2400" b="1" dirty="0" smtClean="0">
                <a:latin typeface="Times New Roman" pitchFamily="18" charset="0"/>
                <a:ea typeface="標楷體" pitchFamily="65" charset="-120"/>
                <a:cs typeface="Times New Roman" pitchFamily="18" charset="0"/>
              </a:rPr>
              <a:t>截止選課</a:t>
            </a:r>
            <a:r>
              <a:rPr lang="zh-TW" altLang="en-US" sz="2400" dirty="0" smtClean="0">
                <a:latin typeface="Times New Roman" pitchFamily="18" charset="0"/>
                <a:ea typeface="標楷體" pitchFamily="65" charset="-120"/>
                <a:cs typeface="Times New Roman" pitchFamily="18" charset="0"/>
              </a:rPr>
              <a:t>。</a:t>
            </a:r>
            <a:endParaRPr lang="en-US" altLang="zh-TW" sz="2400" dirty="0" smtClean="0">
              <a:latin typeface="Times New Roman" pitchFamily="18" charset="0"/>
              <a:ea typeface="標楷體" pitchFamily="65" charset="-120"/>
              <a:cs typeface="Times New Roman" pitchFamily="18" charset="0"/>
            </a:endParaRPr>
          </a:p>
          <a:p>
            <a:pPr marL="365125" indent="-282575">
              <a:spcBef>
                <a:spcPts val="1200"/>
              </a:spcBef>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嚴禁學生使用</a:t>
            </a:r>
            <a:r>
              <a:rPr lang="zh-TW" altLang="en-US" sz="2400" u="sng" dirty="0" smtClean="0">
                <a:latin typeface="Times New Roman" pitchFamily="18" charset="0"/>
                <a:ea typeface="標楷體" pitchFamily="65" charset="-120"/>
                <a:cs typeface="Times New Roman" pitchFamily="18" charset="0"/>
              </a:rPr>
              <a:t>外掛程式</a:t>
            </a:r>
            <a:r>
              <a:rPr lang="zh-TW" altLang="en-US" sz="2400" dirty="0" smtClean="0">
                <a:latin typeface="Times New Roman" pitchFamily="18" charset="0"/>
                <a:ea typeface="標楷體" pitchFamily="65" charset="-120"/>
                <a:cs typeface="Times New Roman" pitchFamily="18" charset="0"/>
              </a:rPr>
              <a:t>干擾選課系統，違者依學生獎懲辦法第</a:t>
            </a:r>
            <a:r>
              <a:rPr lang="en-US" altLang="zh-TW" sz="2400" dirty="0" smtClean="0">
                <a:latin typeface="Times New Roman" pitchFamily="18" charset="0"/>
                <a:ea typeface="標楷體" pitchFamily="65" charset="-120"/>
                <a:cs typeface="Times New Roman" pitchFamily="18" charset="0"/>
              </a:rPr>
              <a:t>9</a:t>
            </a:r>
            <a:r>
              <a:rPr lang="zh-TW" altLang="en-US" sz="2400" dirty="0" smtClean="0">
                <a:latin typeface="Times New Roman" pitchFamily="18" charset="0"/>
                <a:ea typeface="標楷體" pitchFamily="65" charset="-120"/>
                <a:cs typeface="Times New Roman" pitchFamily="18" charset="0"/>
              </a:rPr>
              <a:t>條第</a:t>
            </a:r>
            <a:r>
              <a:rPr lang="en-US" altLang="zh-TW" sz="2400" dirty="0" smtClean="0">
                <a:latin typeface="Times New Roman" pitchFamily="18" charset="0"/>
                <a:ea typeface="標楷體" pitchFamily="65" charset="-120"/>
                <a:cs typeface="Times New Roman" pitchFamily="18" charset="0"/>
              </a:rPr>
              <a:t>11</a:t>
            </a:r>
            <a:r>
              <a:rPr lang="zh-TW" altLang="en-US" sz="2400" dirty="0" smtClean="0">
                <a:latin typeface="Times New Roman" pitchFamily="18" charset="0"/>
                <a:ea typeface="標楷體" pitchFamily="65" charset="-120"/>
                <a:cs typeface="Times New Roman" pitchFamily="18" charset="0"/>
              </a:rPr>
              <a:t>款規定</a:t>
            </a:r>
            <a:r>
              <a:rPr lang="zh-TW" altLang="en-US" sz="2400" b="1" dirty="0" smtClean="0">
                <a:latin typeface="Times New Roman" pitchFamily="18" charset="0"/>
                <a:ea typeface="標楷體" pitchFamily="65" charset="-120"/>
                <a:cs typeface="Times New Roman" pitchFamily="18" charset="0"/>
              </a:rPr>
              <a:t>記過乙次</a:t>
            </a:r>
            <a:r>
              <a:rPr lang="zh-TW" altLang="en-US" sz="2400" dirty="0" smtClean="0">
                <a:latin typeface="Times New Roman" pitchFamily="18" charset="0"/>
                <a:ea typeface="標楷體" pitchFamily="65" charset="-120"/>
                <a:cs typeface="Times New Roman" pitchFamily="18" charset="0"/>
              </a:rPr>
              <a:t>。</a:t>
            </a:r>
            <a:endParaRPr lang="en-US" altLang="zh-TW" sz="2400" dirty="0" smtClean="0">
              <a:latin typeface="Times New Roman" pitchFamily="18" charset="0"/>
              <a:ea typeface="標楷體" pitchFamily="65" charset="-120"/>
              <a:cs typeface="Times New Roman" pitchFamily="18" charset="0"/>
            </a:endParaRPr>
          </a:p>
          <a:p>
            <a:pPr marL="365125" indent="-282575">
              <a:lnSpc>
                <a:spcPts val="4000"/>
              </a:lnSpc>
              <a:spcBef>
                <a:spcPts val="0"/>
              </a:spcBef>
              <a:buFont typeface="Wingdings 2" pitchFamily="18" charset="2"/>
              <a:buChar char=""/>
            </a:pPr>
            <a:r>
              <a:rPr lang="zh-TW" altLang="en-US" sz="2400" dirty="0" smtClean="0">
                <a:latin typeface="Times New Roman" pitchFamily="18" charset="0"/>
                <a:ea typeface="標楷體" pitchFamily="65" charset="-120"/>
                <a:cs typeface="Times New Roman" pitchFamily="18" charset="0"/>
              </a:rPr>
              <a:t>全校課表上網供學生查詢日期→ </a:t>
            </a:r>
            <a:r>
              <a:rPr lang="en-US" altLang="zh-TW" sz="2400" dirty="0" smtClean="0">
                <a:solidFill>
                  <a:srgbClr val="0000FF"/>
                </a:solidFill>
                <a:latin typeface="Times New Roman" pitchFamily="18" charset="0"/>
                <a:ea typeface="標楷體" pitchFamily="65" charset="-120"/>
                <a:cs typeface="Times New Roman" pitchFamily="18" charset="0"/>
              </a:rPr>
              <a:t>107</a:t>
            </a:r>
            <a:r>
              <a:rPr lang="zh-TW" altLang="en-US" sz="2400" dirty="0" smtClean="0">
                <a:solidFill>
                  <a:srgbClr val="0000FF"/>
                </a:solidFill>
                <a:latin typeface="Times New Roman" pitchFamily="18" charset="0"/>
                <a:ea typeface="標楷體" pitchFamily="65" charset="-120"/>
                <a:cs typeface="Times New Roman" pitchFamily="18" charset="0"/>
              </a:rPr>
              <a:t>年</a:t>
            </a:r>
            <a:r>
              <a:rPr lang="en-US" altLang="zh-TW" dirty="0" smtClean="0">
                <a:solidFill>
                  <a:srgbClr val="0000FF"/>
                </a:solidFill>
                <a:latin typeface="Times New Roman" pitchFamily="18" charset="0"/>
                <a:ea typeface="標楷體" pitchFamily="65" charset="-120"/>
                <a:cs typeface="Times New Roman" pitchFamily="18" charset="0"/>
              </a:rPr>
              <a:t>05</a:t>
            </a:r>
            <a:r>
              <a:rPr lang="zh-TW" altLang="en-US" sz="2400" dirty="0" smtClean="0">
                <a:solidFill>
                  <a:srgbClr val="0000FF"/>
                </a:solidFill>
                <a:latin typeface="Times New Roman" pitchFamily="18" charset="0"/>
                <a:ea typeface="標楷體" pitchFamily="65" charset="-120"/>
                <a:cs typeface="Times New Roman" pitchFamily="18" charset="0"/>
              </a:rPr>
              <a:t>月</a:t>
            </a:r>
            <a:r>
              <a:rPr lang="en-US" altLang="zh-TW" dirty="0" smtClean="0">
                <a:solidFill>
                  <a:srgbClr val="0000FF"/>
                </a:solidFill>
                <a:latin typeface="Times New Roman" pitchFamily="18" charset="0"/>
                <a:ea typeface="標楷體" pitchFamily="65" charset="-120"/>
                <a:cs typeface="Times New Roman" pitchFamily="18" charset="0"/>
              </a:rPr>
              <a:t>14</a:t>
            </a:r>
            <a:r>
              <a:rPr lang="zh-TW" altLang="en-US" sz="2400" dirty="0" smtClean="0">
                <a:solidFill>
                  <a:srgbClr val="0000FF"/>
                </a:solidFill>
                <a:latin typeface="Times New Roman" pitchFamily="18" charset="0"/>
                <a:ea typeface="標楷體" pitchFamily="65" charset="-120"/>
                <a:cs typeface="Times New Roman" pitchFamily="18" charset="0"/>
              </a:rPr>
              <a:t>日</a:t>
            </a:r>
            <a:endParaRPr lang="en-US" altLang="zh-TW" sz="2400" dirty="0" smtClean="0">
              <a:solidFill>
                <a:srgbClr val="0000FF"/>
              </a:solidFill>
              <a:latin typeface="Times New Roman" pitchFamily="18" charset="0"/>
              <a:ea typeface="標楷體" pitchFamily="65" charset="-120"/>
              <a:cs typeface="Times New Roman" pitchFamily="18" charset="0"/>
            </a:endParaRPr>
          </a:p>
          <a:p>
            <a:pPr marL="365125" indent="-282575">
              <a:lnSpc>
                <a:spcPct val="110000"/>
              </a:lnSpc>
              <a:spcBef>
                <a:spcPts val="0"/>
              </a:spcBef>
              <a:buFont typeface="Arial" charset="0"/>
              <a:buNone/>
            </a:pPr>
            <a:r>
              <a:rPr lang="zh-TW" altLang="en-US" sz="2400" dirty="0" smtClean="0">
                <a:solidFill>
                  <a:srgbClr val="0000FF"/>
                </a:solidFill>
                <a:latin typeface="Times New Roman" pitchFamily="18" charset="0"/>
                <a:ea typeface="標楷體" pitchFamily="65" charset="-120"/>
                <a:cs typeface="Times New Roman" pitchFamily="18" charset="0"/>
              </a:rPr>
              <a:t>                                 </a:t>
            </a:r>
            <a:r>
              <a:rPr lang="en-US" altLang="zh-TW" sz="2400" dirty="0" smtClean="0">
                <a:solidFill>
                  <a:srgbClr val="0000FF"/>
                </a:solidFill>
                <a:latin typeface="Times New Roman" pitchFamily="18" charset="0"/>
                <a:ea typeface="標楷體" pitchFamily="65" charset="-120"/>
                <a:cs typeface="Times New Roman" pitchFamily="18" charset="0"/>
              </a:rPr>
              <a:t>(</a:t>
            </a:r>
            <a:r>
              <a:rPr lang="zh-TW" altLang="en-US" sz="2400" dirty="0" smtClean="0">
                <a:solidFill>
                  <a:srgbClr val="0000FF"/>
                </a:solidFill>
                <a:latin typeface="Times New Roman" pitchFamily="18" charset="0"/>
                <a:ea typeface="標楷體" pitchFamily="65" charset="-120"/>
                <a:cs typeface="Times New Roman" pitchFamily="18" charset="0"/>
              </a:rPr>
              <a:t>依教務處公告為準</a:t>
            </a:r>
            <a:r>
              <a:rPr lang="en-US" altLang="zh-TW" sz="2400" dirty="0" smtClean="0">
                <a:solidFill>
                  <a:srgbClr val="0000FF"/>
                </a:solidFill>
                <a:latin typeface="Times New Roman" pitchFamily="18" charset="0"/>
                <a:ea typeface="標楷體" pitchFamily="65" charset="-120"/>
                <a:cs typeface="Times New Roman" pitchFamily="18" charset="0"/>
              </a:rPr>
              <a:t>)</a:t>
            </a:r>
            <a:endParaRPr lang="zh-TW" altLang="en-US" sz="2400" dirty="0" smtClean="0">
              <a:latin typeface="Times New Roman" pitchFamily="18" charset="0"/>
              <a:cs typeface="Times New Roman" pitchFamily="18" charset="0"/>
            </a:endParaRPr>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p>
        </p:txBody>
      </p:sp>
      <p:sp>
        <p:nvSpPr>
          <p:cNvPr id="4" name="文字版面配置區 3"/>
          <p:cNvSpPr>
            <a:spLocks noGrp="1"/>
          </p:cNvSpPr>
          <p:nvPr>
            <p:ph type="body" idx="1"/>
          </p:nvPr>
        </p:nvSpPr>
        <p:spPr/>
        <p:txBody>
          <a:bodyPr/>
          <a:lstStyle/>
          <a:p>
            <a:endParaRPr lang="zh-TW" altLang="en-US"/>
          </a:p>
        </p:txBody>
      </p:sp>
      <p:graphicFrame>
        <p:nvGraphicFramePr>
          <p:cNvPr id="5" name="內容版面配置區 4"/>
          <p:cNvGraphicFramePr>
            <a:graphicFrameLocks noGrp="1"/>
          </p:cNvGraphicFramePr>
          <p:nvPr>
            <p:ph idx="4294967295"/>
            <p:extLst>
              <p:ext uri="{D42A27DB-BD31-4B8C-83A1-F6EECF244321}">
                <p14:modId xmlns:p14="http://schemas.microsoft.com/office/powerpoint/2010/main" val="81207139"/>
              </p:ext>
            </p:extLst>
          </p:nvPr>
        </p:nvGraphicFramePr>
        <p:xfrm>
          <a:off x="-71375" y="1556792"/>
          <a:ext cx="9143875" cy="4989543"/>
        </p:xfrm>
        <a:graphic>
          <a:graphicData uri="http://schemas.openxmlformats.org/drawingml/2006/table">
            <a:tbl>
              <a:tblPr>
                <a:tableStyleId>{BDBED569-4797-4DF1-A0F4-6AAB3CD982D8}</a:tableStyleId>
              </a:tblPr>
              <a:tblGrid>
                <a:gridCol w="2598297"/>
                <a:gridCol w="2054776"/>
                <a:gridCol w="4490802"/>
              </a:tblGrid>
              <a:tr h="427424">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工作項目</a:t>
                      </a:r>
                      <a:endParaRPr kumimoji="0" lang="zh-TW" altLang="en-US" sz="18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日期</a:t>
                      </a:r>
                      <a:endParaRPr kumimoji="0" lang="zh-TW" altLang="en-US" sz="18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注意事項</a:t>
                      </a:r>
                      <a:endParaRPr kumimoji="0" lang="zh-TW" altLang="en-US" sz="18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horzOverflow="overflow"/>
                </a:tc>
              </a:tr>
              <a:tr h="690323">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雲端選課登記</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107/05/22</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中午</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12:30</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開始</a:t>
                      </a:r>
                      <a:endParaRPr kumimoji="0" lang="zh-TW" altLang="en-US" sz="18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l"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初選當天早上</a:t>
                      </a:r>
                      <a:r>
                        <a:rPr kumimoji="0" lang="en-US" altLang="zh-TW"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10:00</a:t>
                      </a:r>
                      <a:r>
                        <a:rPr kumimoji="0" lang="zh-TW" altLang="en-US"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公告登記結果</a:t>
                      </a:r>
                      <a:endParaRPr kumimoji="0" lang="zh-TW" altLang="en-US" sz="1800" b="0"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r>
              <a:tr h="1890874">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第一次選課</a:t>
                      </a:r>
                      <a:r>
                        <a:rPr kumimoji="0" lang="en-US" altLang="zh-TW"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1800" u="none" strike="noStrike" cap="none" normalizeH="0" baseline="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初選</a:t>
                      </a:r>
                      <a:endParaRPr kumimoji="0" lang="zh-TW" altLang="en-US" sz="1800" b="0"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107/05/28</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中午</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12:30</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  </a:t>
                      </a:r>
                      <a:endPar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107/6/14</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下午</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16:00</a:t>
                      </a:r>
                      <a:endParaRPr kumimoji="0" lang="zh-TW" altLang="en-US" sz="18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大四～大一輪流選課喔！</a:t>
                      </a:r>
                      <a:endPar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2.</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只可以選</a:t>
                      </a:r>
                      <a:r>
                        <a:rPr kumimoji="0" lang="zh-TW" altLang="en-US" sz="1800" u="none" strike="noStrike"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rPr>
                        <a:t>「同系」</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的</a:t>
                      </a:r>
                      <a:r>
                        <a:rPr kumimoji="0" lang="zh-TW" altLang="en-US" sz="1800" u="none" strike="noStrike"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rPr>
                        <a:t>選修</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課，重補修的必修課不行喔！</a:t>
                      </a:r>
                      <a:endPar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可以選通識喔～</a:t>
                      </a:r>
                      <a:endPar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4.</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大四為畢業班課程，其他年級不能上修喔</a:t>
                      </a: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r>
              <a:tr h="690323">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雲端選課登記</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107/9/3</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中午</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12:30</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開始</a:t>
                      </a:r>
                      <a:endParaRPr kumimoji="0" lang="zh-TW" altLang="en-US" sz="18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l"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加退選當天早上</a:t>
                      </a: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10:00</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公告登記結果</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r>
              <a:tr h="1290599">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第一次選課</a:t>
                      </a: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開學加退選</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107/9/11</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9/19</a:t>
                      </a:r>
                      <a:r>
                        <a:rPr kumimoji="0" lang="zh-TW" altLang="en-US"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中午</a:t>
                      </a:r>
                      <a:r>
                        <a:rPr kumimoji="0" lang="en-US" altLang="zh-TW" sz="180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12:30</a:t>
                      </a:r>
                      <a:endParaRPr kumimoji="0" lang="zh-TW" altLang="en-US" sz="18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大四～大一輪流選課喔！</a:t>
                      </a:r>
                      <a:endPar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2.</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全校課程都可以選。</a:t>
                      </a:r>
                      <a:endPar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ts val="2200"/>
                        </a:lnSpc>
                        <a:spcBef>
                          <a:spcPct val="0"/>
                        </a:spcBef>
                        <a:spcAft>
                          <a:spcPct val="0"/>
                        </a:spcAft>
                        <a:buClrTx/>
                        <a:buSzTx/>
                        <a:buFontTx/>
                        <a:buNone/>
                        <a:tabLst/>
                      </a:pPr>
                      <a:r>
                        <a:rPr kumimoji="0" lang="en-US" altLang="zh-TW"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此時要記得選</a:t>
                      </a:r>
                      <a:r>
                        <a:rPr kumimoji="0" lang="zh-TW" altLang="en-US" sz="1800" u="none" strike="noStrike"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rPr>
                        <a:t>隨班重補修</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及</a:t>
                      </a:r>
                      <a:r>
                        <a:rPr kumimoji="0" lang="zh-TW" altLang="en-US" sz="1800" u="none" strike="noStrike"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rPr>
                        <a:t>選修外系</a:t>
                      </a:r>
                      <a:r>
                        <a:rPr kumimoji="0" lang="zh-TW" altLang="en-US" sz="18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的課程喔！</a:t>
                      </a:r>
                      <a:endParaRPr kumimoji="0" lang="zh-TW" altLang="en-US" sz="18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9" marR="91439" marT="45723" marB="45723" anchor="ctr" horzOverflow="overflow"/>
                </a:tc>
              </a:tr>
            </a:tbl>
          </a:graphicData>
        </a:graphic>
      </p:graphicFrame>
      <p:sp>
        <p:nvSpPr>
          <p:cNvPr id="16387" name="頁尾版面配置區 3"/>
          <p:cNvSpPr>
            <a:spLocks noGrp="1"/>
          </p:cNvSpPr>
          <p:nvPr>
            <p:ph type="ftr" sz="quarter" idx="4294967295"/>
          </p:nvPr>
        </p:nvSpPr>
        <p:spPr bwMode="auto">
          <a:xfrm>
            <a:off x="0" y="6356350"/>
            <a:ext cx="2895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a:solidFill>
                  <a:srgbClr val="FFFFFF"/>
                </a:solidFill>
              </a:rPr>
              <a:t>諮商與工商心理學系</a:t>
            </a:r>
            <a:endParaRPr lang="en-US" altLang="zh-TW">
              <a:solidFill>
                <a:srgbClr val="FFFFFF"/>
              </a:solidFill>
            </a:endParaRPr>
          </a:p>
        </p:txBody>
      </p:sp>
      <p:sp>
        <p:nvSpPr>
          <p:cNvPr id="9" name="矩形 5"/>
          <p:cNvSpPr>
            <a:spLocks noChangeArrowheads="1"/>
          </p:cNvSpPr>
          <p:nvPr/>
        </p:nvSpPr>
        <p:spPr bwMode="auto">
          <a:xfrm>
            <a:off x="642938" y="6105525"/>
            <a:ext cx="7715250" cy="708025"/>
          </a:xfrm>
          <a:prstGeom prst="rect">
            <a:avLst/>
          </a:prstGeom>
          <a:solidFill>
            <a:srgbClr val="FFCCFF"/>
          </a:solidFill>
          <a:ln>
            <a:noFill/>
          </a:ln>
          <a:extLst/>
        </p:spPr>
        <p:txBody>
          <a:bodyPr>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r>
              <a:rPr lang="zh-TW" altLang="en-US" sz="2000" b="1" dirty="0">
                <a:solidFill>
                  <a:srgbClr val="9900CC"/>
                </a:solidFill>
                <a:latin typeface="Times New Roman" pitchFamily="18" charset="0"/>
                <a:ea typeface="標楷體" pitchFamily="65" charset="-120"/>
                <a:cs typeface="Times New Roman" pitchFamily="18" charset="0"/>
              </a:rPr>
              <a:t>請同學們務必於第一次選課時就要去選課喔！否則，選修人數低於</a:t>
            </a:r>
            <a:r>
              <a:rPr lang="en-US" altLang="zh-TW" sz="2000" b="1" dirty="0">
                <a:solidFill>
                  <a:srgbClr val="9900CC"/>
                </a:solidFill>
                <a:latin typeface="Times New Roman" pitchFamily="18" charset="0"/>
                <a:ea typeface="標楷體" pitchFamily="65" charset="-120"/>
                <a:cs typeface="Times New Roman" pitchFamily="18" charset="0"/>
              </a:rPr>
              <a:t>20</a:t>
            </a:r>
            <a:r>
              <a:rPr lang="zh-TW" altLang="en-US" sz="2000" b="1" dirty="0">
                <a:solidFill>
                  <a:srgbClr val="9900CC"/>
                </a:solidFill>
                <a:latin typeface="Times New Roman" pitchFamily="18" charset="0"/>
                <a:ea typeface="標楷體" pitchFamily="65" charset="-120"/>
                <a:cs typeface="Times New Roman" pitchFamily="18" charset="0"/>
              </a:rPr>
              <a:t>人時，系上就會關閉該課，造成學分數不足請自行負責。</a:t>
            </a:r>
            <a:endParaRPr lang="zh-TW" altLang="en-US" sz="2000" b="1" dirty="0">
              <a:solidFill>
                <a:srgbClr val="0000FF"/>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p>
        </p:txBody>
      </p:sp>
      <p:sp>
        <p:nvSpPr>
          <p:cNvPr id="17411" name="內容版面配置區 2"/>
          <p:cNvSpPr>
            <a:spLocks noGrp="1"/>
          </p:cNvSpPr>
          <p:nvPr>
            <p:ph type="body" idx="1"/>
          </p:nvPr>
        </p:nvSpPr>
        <p:spPr>
          <a:xfrm>
            <a:off x="0" y="1769800"/>
            <a:ext cx="9180511" cy="4194000"/>
          </a:xfrm>
        </p:spPr>
        <p:txBody>
          <a:bodyPr>
            <a:noAutofit/>
          </a:bodyPr>
          <a:lstStyle/>
          <a:p>
            <a:pPr marL="365125" indent="-282575">
              <a:buFont typeface="Wingdings 2" pitchFamily="18" charset="2"/>
              <a:buChar char=""/>
            </a:pPr>
            <a:r>
              <a:rPr lang="zh-TW" altLang="en-US" sz="2000" dirty="0" smtClean="0">
                <a:latin typeface="標楷體" pitchFamily="65" charset="-120"/>
                <a:ea typeface="標楷體" pitchFamily="65" charset="-120"/>
              </a:rPr>
              <a:t>初選時為保障開課系學生之選修課權益，</a:t>
            </a:r>
            <a:r>
              <a:rPr lang="zh-TW" altLang="en-US" sz="2000" dirty="0" smtClean="0">
                <a:solidFill>
                  <a:srgbClr val="0000FF"/>
                </a:solidFill>
                <a:latin typeface="標楷體" pitchFamily="65" charset="-120"/>
                <a:ea typeface="標楷體" pitchFamily="65" charset="-120"/>
              </a:rPr>
              <a:t>他系學生不可跨系選修</a:t>
            </a:r>
            <a:r>
              <a:rPr lang="zh-TW" altLang="en-US" sz="2000" dirty="0" smtClean="0">
                <a:latin typeface="標楷體" pitchFamily="65" charset="-120"/>
                <a:ea typeface="標楷體" pitchFamily="65" charset="-120"/>
              </a:rPr>
              <a:t>，違者電腦將自動刪除該課。</a:t>
            </a:r>
            <a:endParaRPr lang="en-US" altLang="zh-TW" sz="2000" dirty="0" smtClean="0">
              <a:latin typeface="標楷體" pitchFamily="65" charset="-120"/>
              <a:ea typeface="標楷體" pitchFamily="65" charset="-120"/>
            </a:endParaRPr>
          </a:p>
          <a:p>
            <a:pPr marL="365125" indent="-282575">
              <a:buFont typeface="Wingdings 2" pitchFamily="18" charset="2"/>
              <a:buChar char=""/>
            </a:pPr>
            <a:r>
              <a:rPr lang="zh-TW" altLang="en-US" sz="2000" dirty="0" smtClean="0">
                <a:latin typeface="標楷體" pitchFamily="65" charset="-120"/>
                <a:ea typeface="標楷體" pitchFamily="65" charset="-120"/>
              </a:rPr>
              <a:t>加退選後，班級</a:t>
            </a:r>
            <a:r>
              <a:rPr lang="zh-TW" altLang="en-US" sz="2000" dirty="0" smtClean="0">
                <a:solidFill>
                  <a:srgbClr val="0000FF"/>
                </a:solidFill>
                <a:latin typeface="標楷體" pitchFamily="65" charset="-120"/>
                <a:ea typeface="標楷體" pitchFamily="65" charset="-120"/>
              </a:rPr>
              <a:t>滿班</a:t>
            </a:r>
            <a:r>
              <a:rPr lang="zh-TW" altLang="en-US" sz="2000" dirty="0" smtClean="0">
                <a:latin typeface="標楷體" pitchFamily="65" charset="-120"/>
                <a:ea typeface="標楷體" pitchFamily="65" charset="-120"/>
              </a:rPr>
              <a:t>時，電腦</a:t>
            </a:r>
            <a:r>
              <a:rPr lang="zh-TW" altLang="en-US" sz="2000" dirty="0" smtClean="0">
                <a:solidFill>
                  <a:srgbClr val="0000FF"/>
                </a:solidFill>
                <a:latin typeface="標楷體" pitchFamily="65" charset="-120"/>
                <a:ea typeface="標楷體" pitchFamily="65" charset="-120"/>
              </a:rPr>
              <a:t>自動啟動遞補機制</a:t>
            </a:r>
            <a:r>
              <a:rPr lang="zh-TW" altLang="en-US" sz="2000" dirty="0" smtClean="0">
                <a:latin typeface="標楷體" pitchFamily="65" charset="-120"/>
                <a:ea typeface="標楷體" pitchFamily="65" charset="-120"/>
              </a:rPr>
              <a:t>，由等候者依序遞補。</a:t>
            </a:r>
            <a:endParaRPr lang="en-US" altLang="zh-TW" sz="2000" dirty="0" smtClean="0">
              <a:latin typeface="標楷體" pitchFamily="65" charset="-120"/>
              <a:ea typeface="標楷體" pitchFamily="65" charset="-120"/>
            </a:endParaRPr>
          </a:p>
          <a:p>
            <a:pPr marL="365125" indent="-282575">
              <a:buFont typeface="Wingdings 2" pitchFamily="18" charset="2"/>
              <a:buChar char=""/>
            </a:pPr>
            <a:r>
              <a:rPr lang="zh-TW" altLang="en-US" sz="2000" dirty="0" smtClean="0">
                <a:latin typeface="標楷體" pitchFamily="65" charset="-120"/>
                <a:ea typeface="標楷體" pitchFamily="65" charset="-120"/>
              </a:rPr>
              <a:t>若</a:t>
            </a:r>
            <a:r>
              <a:rPr lang="zh-TW" altLang="en-US" sz="2000" dirty="0" smtClean="0">
                <a:solidFill>
                  <a:srgbClr val="009900"/>
                </a:solidFill>
                <a:latin typeface="標楷體" pitchFamily="65" charset="-120"/>
                <a:ea typeface="標楷體" pitchFamily="65" charset="-120"/>
              </a:rPr>
              <a:t>不需等候</a:t>
            </a:r>
            <a:r>
              <a:rPr lang="zh-TW" altLang="en-US" sz="2000" dirty="0" smtClean="0">
                <a:latin typeface="標楷體" pitchFamily="65" charset="-120"/>
                <a:ea typeface="標楷體" pitchFamily="65" charset="-120"/>
              </a:rPr>
              <a:t>者，</a:t>
            </a:r>
            <a:r>
              <a:rPr lang="zh-TW" altLang="en-US" sz="2000" dirty="0" smtClean="0">
                <a:solidFill>
                  <a:srgbClr val="009900"/>
                </a:solidFill>
                <a:latin typeface="標楷體" pitchFamily="65" charset="-120"/>
                <a:ea typeface="標楷體" pitchFamily="65" charset="-120"/>
              </a:rPr>
              <a:t>請自行上網取消</a:t>
            </a:r>
            <a:r>
              <a:rPr lang="zh-TW" altLang="en-US" sz="2000" dirty="0" smtClean="0">
                <a:latin typeface="標楷體" pitchFamily="65" charset="-120"/>
                <a:ea typeface="標楷體" pitchFamily="65" charset="-120"/>
              </a:rPr>
              <a:t>。</a:t>
            </a:r>
            <a:r>
              <a:rPr lang="zh-TW" altLang="en-US" sz="2000" dirty="0" smtClean="0">
                <a:solidFill>
                  <a:srgbClr val="FF0000"/>
                </a:solidFill>
                <a:latin typeface="標楷體" pitchFamily="65" charset="-120"/>
                <a:ea typeface="標楷體" pitchFamily="65" charset="-120"/>
              </a:rPr>
              <a:t>加退選截止</a:t>
            </a:r>
            <a:r>
              <a:rPr lang="zh-TW" altLang="en-US" sz="2000" dirty="0" smtClean="0">
                <a:latin typeface="標楷體" pitchFamily="65" charset="-120"/>
                <a:ea typeface="標楷體" pitchFamily="65" charset="-120"/>
              </a:rPr>
              <a:t>時，即</a:t>
            </a:r>
            <a:r>
              <a:rPr lang="zh-TW" altLang="en-US" sz="2000" dirty="0" smtClean="0">
                <a:solidFill>
                  <a:srgbClr val="FF0000"/>
                </a:solidFill>
                <a:latin typeface="標楷體" pitchFamily="65" charset="-120"/>
                <a:ea typeface="標楷體" pitchFamily="65" charset="-120"/>
              </a:rPr>
              <a:t>不再進行遞補</a:t>
            </a:r>
            <a:r>
              <a:rPr lang="zh-TW" altLang="en-US" sz="2000" dirty="0" smtClean="0">
                <a:latin typeface="標楷體" pitchFamily="65" charset="-120"/>
                <a:ea typeface="標楷體" pitchFamily="65" charset="-120"/>
              </a:rPr>
              <a:t>。</a:t>
            </a:r>
            <a:endParaRPr lang="en-US" altLang="zh-TW" sz="2000" dirty="0">
              <a:latin typeface="標楷體" pitchFamily="65" charset="-120"/>
              <a:ea typeface="標楷體" pitchFamily="65" charset="-120"/>
            </a:endParaRPr>
          </a:p>
          <a:p>
            <a:pPr marL="365125" indent="-282575">
              <a:buFont typeface="Wingdings 2" pitchFamily="18" charset="2"/>
              <a:buChar char=""/>
            </a:pP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通識課程選修注意事項：</a:t>
            </a:r>
            <a:endPar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857250" lvl="1" indent="-457200">
              <a:spcBef>
                <a:spcPts val="600"/>
              </a:spcBef>
              <a:spcAft>
                <a:spcPts val="600"/>
              </a:spcAft>
              <a:buFont typeface="Wingdings" panose="05000000000000000000" pitchFamily="2" charset="2"/>
              <a:buChar char="Ø"/>
            </a:pP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通識課程請依三大領域選修，詳細開設時間及科目請自行上網查詢。 </a:t>
            </a:r>
            <a:r>
              <a:rPr lang="en-US" altLang="zh-TW" sz="20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務必留意上課校區</a:t>
            </a:r>
            <a:r>
              <a:rPr lang="en-US" altLang="zh-TW" sz="20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a:t>
            </a:r>
          </a:p>
          <a:p>
            <a:pPr marL="857250" lvl="1" indent="-457200">
              <a:spcBef>
                <a:spcPts val="600"/>
              </a:spcBef>
              <a:spcAft>
                <a:spcPts val="600"/>
              </a:spcAft>
              <a:buFont typeface="Wingdings" panose="05000000000000000000" pitchFamily="2" charset="2"/>
              <a:buChar char="Ø"/>
            </a:pP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通識教育課程</a:t>
            </a:r>
            <a:r>
              <a:rPr lang="zh-TW" altLang="en-US" sz="20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初選</a:t>
            </a: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時至多選修</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門</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含遠距教學</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，違者電腦將自動刪除超過之科目。</a:t>
            </a:r>
          </a:p>
          <a:p>
            <a:pPr marL="857250" lvl="1" indent="-457200">
              <a:spcBef>
                <a:spcPts val="600"/>
              </a:spcBef>
              <a:spcAft>
                <a:spcPts val="600"/>
              </a:spcAft>
              <a:buFont typeface="Wingdings" panose="05000000000000000000" pitchFamily="2" charset="2"/>
              <a:buChar char="Ø"/>
            </a:pP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通識教育課程畢業前須達</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學分，超修者不列計入畢業學分。</a:t>
            </a:r>
            <a:endParaRPr lang="zh-TW" altLang="en-US" sz="2000" dirty="0" smtClean="0"/>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選課注意事項</a:t>
            </a:r>
          </a:p>
        </p:txBody>
      </p:sp>
      <p:sp>
        <p:nvSpPr>
          <p:cNvPr id="21507" name="Rectangle 3"/>
          <p:cNvSpPr>
            <a:spLocks noGrp="1" noChangeArrowheads="1"/>
          </p:cNvSpPr>
          <p:nvPr>
            <p:ph type="body" idx="1"/>
          </p:nvPr>
        </p:nvSpPr>
        <p:spPr>
          <a:xfrm>
            <a:off x="35496" y="1841808"/>
            <a:ext cx="9108503" cy="2739320"/>
          </a:xfrm>
        </p:spPr>
        <p:txBody>
          <a:bodyPr>
            <a:normAutofit lnSpcReduction="10000"/>
          </a:bodyPr>
          <a:lstStyle/>
          <a:p>
            <a:pPr>
              <a:spcBef>
                <a:spcPts val="0"/>
              </a:spcBef>
            </a:pPr>
            <a:r>
              <a:rPr lang="zh-TW" altLang="en-US" sz="2800" dirty="0" smtClean="0">
                <a:latin typeface="標楷體" pitchFamily="65" charset="-120"/>
                <a:ea typeface="標楷體" pitchFamily="65" charset="-120"/>
              </a:rPr>
              <a:t>每</a:t>
            </a:r>
            <a:r>
              <a:rPr lang="zh-TW" altLang="en-US" sz="2800" dirty="0" smtClean="0">
                <a:solidFill>
                  <a:srgbClr val="0000FF"/>
                </a:solidFill>
                <a:latin typeface="標楷體" pitchFamily="65" charset="-120"/>
                <a:ea typeface="標楷體" pitchFamily="65" charset="-120"/>
              </a:rPr>
              <a:t>學期初</a:t>
            </a:r>
            <a:r>
              <a:rPr lang="zh-TW" altLang="en-US" sz="2800" dirty="0" smtClean="0">
                <a:latin typeface="標楷體" pitchFamily="65" charset="-120"/>
                <a:ea typeface="標楷體" pitchFamily="65" charset="-120"/>
              </a:rPr>
              <a:t>，請同學們務必注意</a:t>
            </a:r>
            <a:r>
              <a:rPr lang="zh-TW" altLang="en-US" sz="2800" dirty="0" smtClean="0">
                <a:solidFill>
                  <a:srgbClr val="0000FF"/>
                </a:solidFill>
                <a:latin typeface="標楷體" pitchFamily="65" charset="-120"/>
                <a:ea typeface="標楷體" pitchFamily="65" charset="-120"/>
              </a:rPr>
              <a:t>新</a:t>
            </a:r>
            <a:r>
              <a:rPr lang="zh-TW" altLang="en-US" sz="2800" dirty="0" smtClean="0">
                <a:latin typeface="標楷體" pitchFamily="65" charset="-120"/>
                <a:ea typeface="標楷體" pitchFamily="65" charset="-120"/>
              </a:rPr>
              <a:t>學年度</a:t>
            </a:r>
            <a:r>
              <a:rPr lang="zh-TW" altLang="en-US" sz="2800" dirty="0" smtClean="0">
                <a:solidFill>
                  <a:srgbClr val="0000FF"/>
                </a:solidFill>
                <a:latin typeface="標楷體" pitchFamily="65" charset="-120"/>
                <a:ea typeface="標楷體" pitchFamily="65" charset="-120"/>
              </a:rPr>
              <a:t>必選修科目表</a:t>
            </a:r>
            <a:r>
              <a:rPr lang="zh-TW" altLang="en-US" sz="2800" b="1" dirty="0" smtClean="0">
                <a:solidFill>
                  <a:srgbClr val="FF0000"/>
                </a:solidFill>
                <a:latin typeface="標楷體" pitchFamily="65" charset="-120"/>
                <a:ea typeface="標楷體" pitchFamily="65" charset="-120"/>
              </a:rPr>
              <a:t>變動</a:t>
            </a:r>
            <a:r>
              <a:rPr lang="zh-TW" altLang="en-US" sz="2800" dirty="0" smtClean="0">
                <a:latin typeface="標楷體" pitchFamily="65" charset="-120"/>
                <a:ea typeface="標楷體" pitchFamily="65" charset="-120"/>
              </a:rPr>
              <a:t>的部份！！以免重修課時，出現問題！</a:t>
            </a:r>
            <a:endParaRPr lang="en-US" altLang="zh-TW" sz="2800" dirty="0" smtClean="0">
              <a:latin typeface="標楷體" pitchFamily="65" charset="-120"/>
              <a:ea typeface="標楷體" pitchFamily="65" charset="-120"/>
            </a:endParaRPr>
          </a:p>
          <a:p>
            <a:pPr>
              <a:spcBef>
                <a:spcPts val="0"/>
              </a:spcBef>
            </a:pPr>
            <a:r>
              <a:rPr lang="zh-TW" altLang="en-US" sz="2800" dirty="0" smtClean="0">
                <a:latin typeface="標楷體" pitchFamily="65" charset="-120"/>
                <a:ea typeface="標楷體" pitchFamily="65" charset="-120"/>
              </a:rPr>
              <a:t>必修課程不見了！！？？該怎麼辦呢？？</a:t>
            </a:r>
            <a:endParaRPr lang="en-US" altLang="zh-TW" sz="2800" dirty="0" smtClean="0">
              <a:latin typeface="標楷體" pitchFamily="65" charset="-120"/>
              <a:ea typeface="標楷體" pitchFamily="65" charset="-120"/>
            </a:endParaRPr>
          </a:p>
          <a:p>
            <a:pPr>
              <a:spcBef>
                <a:spcPts val="0"/>
              </a:spcBef>
            </a:pPr>
            <a:r>
              <a:rPr lang="zh-TW" altLang="en-US" sz="2800" dirty="0" smtClean="0">
                <a:latin typeface="標楷體" pitchFamily="65" charset="-120"/>
                <a:ea typeface="標楷體" pitchFamily="65" charset="-120"/>
              </a:rPr>
              <a:t>請上</a:t>
            </a:r>
            <a:r>
              <a:rPr lang="zh-TW" altLang="en-US" sz="2800" dirty="0" smtClean="0">
                <a:solidFill>
                  <a:srgbClr val="9900CC"/>
                </a:solidFill>
                <a:latin typeface="標楷體" pitchFamily="65" charset="-120"/>
                <a:ea typeface="標楷體" pitchFamily="65" charset="-120"/>
              </a:rPr>
              <a:t>學生事務系統</a:t>
            </a:r>
            <a:r>
              <a:rPr lang="en-US" altLang="zh-TW" sz="2800" dirty="0" smtClean="0">
                <a:latin typeface="標楷體" pitchFamily="65" charset="-120"/>
                <a:ea typeface="標楷體" pitchFamily="65" charset="-120"/>
              </a:rPr>
              <a:t>(</a:t>
            </a:r>
            <a:r>
              <a:rPr lang="zh-TW" altLang="en-US" sz="2800" dirty="0" smtClean="0">
                <a:solidFill>
                  <a:srgbClr val="FF33CC"/>
                </a:solidFill>
                <a:latin typeface="標楷體" pitchFamily="65" charset="-120"/>
                <a:ea typeface="標楷體" pitchFamily="65" charset="-120"/>
              </a:rPr>
              <a:t>課務資料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中，找尋「</a:t>
            </a:r>
            <a:r>
              <a:rPr lang="zh-TW" altLang="en-US" sz="2800" dirty="0" smtClean="0">
                <a:solidFill>
                  <a:srgbClr val="0000FF"/>
                </a:solidFill>
                <a:latin typeface="標楷體" pitchFamily="65" charset="-120"/>
                <a:ea typeface="標楷體" pitchFamily="65" charset="-120"/>
              </a:rPr>
              <a:t>停開課程改修查詢</a:t>
            </a:r>
            <a:r>
              <a:rPr lang="zh-TW" altLang="en-US" sz="2800" dirty="0" smtClean="0">
                <a:latin typeface="標楷體" pitchFamily="65" charset="-120"/>
                <a:ea typeface="標楷體" pitchFamily="65" charset="-120"/>
              </a:rPr>
              <a:t>」上面有詳述該怎麼修課的資訊喔！！</a:t>
            </a:r>
            <a:endParaRPr lang="en-US" altLang="zh-TW" sz="2800" dirty="0" smtClean="0">
              <a:latin typeface="標楷體" pitchFamily="65" charset="-120"/>
              <a:ea typeface="標楷體" pitchFamily="65" charset="-120"/>
            </a:endParaRPr>
          </a:p>
          <a:p>
            <a:pPr lvl="0">
              <a:spcBef>
                <a:spcPts val="0"/>
              </a:spcBef>
            </a:pPr>
            <a:r>
              <a:rPr lang="zh-TW" altLang="zh-TW" sz="2800" dirty="0">
                <a:latin typeface="標楷體" pitchFamily="65" charset="-120"/>
                <a:ea typeface="標楷體" pitchFamily="65" charset="-120"/>
              </a:rPr>
              <a:t>一下校定資訊課程停開，改修新課程說明如下：</a:t>
            </a:r>
          </a:p>
          <a:p>
            <a:pPr>
              <a:lnSpc>
                <a:spcPct val="80000"/>
              </a:lnSpc>
            </a:pPr>
            <a:endParaRPr lang="en-US" altLang="zh-TW" dirty="0" smtClean="0">
              <a:latin typeface="標楷體" pitchFamily="65" charset="-120"/>
              <a:ea typeface="標楷體" pitchFamily="65" charset="-120"/>
            </a:endParaRPr>
          </a:p>
        </p:txBody>
      </p:sp>
      <p:sp>
        <p:nvSpPr>
          <p:cNvPr id="6" name="頁尾版面配置區 5"/>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graphicFrame>
        <p:nvGraphicFramePr>
          <p:cNvPr id="4" name="表格 3"/>
          <p:cNvGraphicFramePr>
            <a:graphicFrameLocks noGrp="1"/>
          </p:cNvGraphicFramePr>
          <p:nvPr>
            <p:extLst>
              <p:ext uri="{D42A27DB-BD31-4B8C-83A1-F6EECF244321}">
                <p14:modId xmlns:p14="http://schemas.microsoft.com/office/powerpoint/2010/main" val="775577"/>
              </p:ext>
            </p:extLst>
          </p:nvPr>
        </p:nvGraphicFramePr>
        <p:xfrm>
          <a:off x="323528" y="4382182"/>
          <a:ext cx="8479764" cy="1351074"/>
        </p:xfrm>
        <a:graphic>
          <a:graphicData uri="http://schemas.openxmlformats.org/drawingml/2006/table">
            <a:tbl>
              <a:tblPr firstRow="1" firstCol="1" bandRow="1">
                <a:tableStyleId>{5C22544A-7EE6-4342-B048-85BDC9FD1C3A}</a:tableStyleId>
              </a:tblPr>
              <a:tblGrid>
                <a:gridCol w="2264097"/>
                <a:gridCol w="4417957"/>
                <a:gridCol w="1797710"/>
              </a:tblGrid>
              <a:tr h="412175">
                <a:tc>
                  <a:txBody>
                    <a:bodyPr/>
                    <a:lstStyle/>
                    <a:p>
                      <a:pPr algn="ctr">
                        <a:spcAft>
                          <a:spcPts val="0"/>
                        </a:spcAft>
                      </a:pP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停開課程名稱</a:t>
                      </a:r>
                    </a:p>
                  </a:txBody>
                  <a:tcPr marL="68580" marR="68580" marT="0" marB="0" anchor="ctr"/>
                </a:tc>
                <a:tc>
                  <a:txBody>
                    <a:bodyPr/>
                    <a:lstStyle/>
                    <a:p>
                      <a:pPr algn="ctr">
                        <a:spcAft>
                          <a:spcPts val="0"/>
                        </a:spcAft>
                      </a:pP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改修課程</a:t>
                      </a:r>
                    </a:p>
                  </a:txBody>
                  <a:tcPr marL="68580" marR="68580" marT="0" marB="0" anchor="ctr"/>
                </a:tc>
                <a:tc>
                  <a:txBody>
                    <a:bodyPr/>
                    <a:lstStyle/>
                    <a:p>
                      <a:pPr algn="ctr">
                        <a:spcAft>
                          <a:spcPts val="0"/>
                        </a:spcAft>
                      </a:pPr>
                      <a:r>
                        <a:rPr lang="zh-TW" sz="2000">
                          <a:effectLst/>
                          <a:latin typeface="Times New Roman" panose="02020603050405020304" pitchFamily="18" charset="0"/>
                          <a:ea typeface="標楷體" panose="03000509000000000000" pitchFamily="65" charset="-120"/>
                          <a:cs typeface="Times New Roman" panose="02020603050405020304" pitchFamily="18" charset="0"/>
                        </a:rPr>
                        <a:t>適用年度</a:t>
                      </a:r>
                    </a:p>
                  </a:txBody>
                  <a:tcPr marL="68580" marR="68580" marT="0" marB="0" anchor="ctr"/>
                </a:tc>
              </a:tr>
              <a:tr h="938899">
                <a:tc>
                  <a:txBody>
                    <a:bodyPr/>
                    <a:lstStyle/>
                    <a:p>
                      <a:pPr algn="ctr">
                        <a:spcAft>
                          <a:spcPts val="0"/>
                        </a:spcAft>
                      </a:pP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資訊科技：資料處理</a:t>
                      </a:r>
                    </a:p>
                  </a:txBody>
                  <a:tcPr marL="68580" marR="68580" marT="0" marB="0" anchor="ctr"/>
                </a:tc>
                <a:tc>
                  <a:txBody>
                    <a:bodyPr/>
                    <a:lstStyle/>
                    <a:p>
                      <a:pPr marL="342900" lvl="0" indent="-342900" fontAlgn="auto">
                        <a:lnSpc>
                          <a:spcPts val="1800"/>
                        </a:lnSpc>
                        <a:spcAft>
                          <a:spcPts val="0"/>
                        </a:spcAft>
                        <a:buFont typeface="+mj-lt"/>
                        <a:buAutoNum type="arabicPeriod"/>
                      </a:pP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暑假開設重補修班，開課規定選修人數需達</a:t>
                      </a: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20</a:t>
                      </a: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人始得開班</a:t>
                      </a:r>
                    </a:p>
                    <a:p>
                      <a:pPr marL="342900" lvl="0" indent="-342900" fontAlgn="auto">
                        <a:lnSpc>
                          <a:spcPts val="1800"/>
                        </a:lnSpc>
                        <a:spcAft>
                          <a:spcPts val="0"/>
                        </a:spcAft>
                        <a:buFont typeface="+mj-lt"/>
                        <a:buAutoNum type="arabicPeriod"/>
                      </a:pP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或修程式設計</a:t>
                      </a: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科目代號</a:t>
                      </a: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13285)</a:t>
                      </a:r>
                      <a:endParaRPr lang="zh-TW" sz="20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20320" indent="-406400">
                        <a:lnSpc>
                          <a:spcPts val="1800"/>
                        </a:lnSpc>
                        <a:spcAft>
                          <a:spcPts val="0"/>
                        </a:spcAft>
                      </a:pP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105</a:t>
                      </a: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學年度</a:t>
                      </a: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含</a:t>
                      </a:r>
                      <a:r>
                        <a:rPr lang="en-US" sz="2000"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sz="2000" dirty="0">
                          <a:effectLst/>
                          <a:latin typeface="Times New Roman" panose="02020603050405020304" pitchFamily="18" charset="0"/>
                          <a:ea typeface="標楷體" panose="03000509000000000000" pitchFamily="65" charset="-120"/>
                          <a:cs typeface="Times New Roman" panose="02020603050405020304" pitchFamily="18" charset="0"/>
                        </a:rPr>
                        <a:t>以前入學學生適用</a:t>
                      </a: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a:spLocks noGrp="1"/>
          </p:cNvSpPr>
          <p:nvPr>
            <p:ph type="title"/>
          </p:nvPr>
        </p:nvSpPr>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itchFamily="65" charset="-120"/>
                <a:ea typeface="標楷體" panose="03000509000000000000" pitchFamily="65" charset="-120"/>
              </a:rPr>
              <a:t>提醒事情</a:t>
            </a:r>
            <a:r>
              <a:rPr lang="en-US" altLang="zh-TW" sz="4000" dirty="0" smtClean="0">
                <a:effectLst>
                  <a:outerShdw blurRad="38100" dist="38100" dir="2700000" algn="tl">
                    <a:srgbClr val="000000">
                      <a:alpha val="43137"/>
                    </a:srgbClr>
                  </a:outerShdw>
                </a:effectLst>
                <a:latin typeface="標楷體" pitchFamily="65" charset="-120"/>
                <a:ea typeface="標楷體" panose="03000509000000000000" pitchFamily="65" charset="-120"/>
              </a:rPr>
              <a:t>…</a:t>
            </a:r>
            <a:endParaRPr lang="zh-TW" altLang="en-US" sz="4000" dirty="0" smtClean="0">
              <a:effectLst>
                <a:outerShdw blurRad="38100" dist="38100" dir="2700000" algn="tl">
                  <a:srgbClr val="000000">
                    <a:alpha val="43137"/>
                  </a:srgbClr>
                </a:outerShdw>
              </a:effectLst>
              <a:latin typeface="標楷體" pitchFamily="65" charset="-120"/>
              <a:ea typeface="標楷體" panose="03000509000000000000" pitchFamily="65" charset="-120"/>
            </a:endParaRPr>
          </a:p>
        </p:txBody>
      </p:sp>
      <p:sp>
        <p:nvSpPr>
          <p:cNvPr id="19460" name="內容版面配置區 2"/>
          <p:cNvSpPr>
            <a:spLocks noGrp="1"/>
          </p:cNvSpPr>
          <p:nvPr>
            <p:ph type="body" idx="1"/>
          </p:nvPr>
        </p:nvSpPr>
        <p:spPr>
          <a:xfrm>
            <a:off x="0" y="1772816"/>
            <a:ext cx="9144000" cy="4194000"/>
          </a:xfrm>
        </p:spPr>
        <p:txBody>
          <a:bodyPr>
            <a:normAutofit fontScale="92500"/>
          </a:bodyPr>
          <a:lstStyle/>
          <a:p>
            <a:pPr>
              <a:lnSpc>
                <a:spcPct val="110000"/>
              </a:lnSpc>
              <a:spcBef>
                <a:spcPts val="0"/>
              </a:spcBef>
            </a:pPr>
            <a:r>
              <a:rPr lang="zh-TW" altLang="en-US" sz="2800" dirty="0" smtClean="0">
                <a:latin typeface="Times New Roman" pitchFamily="18" charset="0"/>
                <a:ea typeface="標楷體" pitchFamily="65" charset="-120"/>
                <a:cs typeface="Times New Roman" pitchFamily="18" charset="0"/>
              </a:rPr>
              <a:t>請注意校區～請盡量不要</a:t>
            </a:r>
            <a:r>
              <a:rPr lang="zh-TW" altLang="en-US" sz="2800" b="1" dirty="0" smtClean="0">
                <a:latin typeface="Times New Roman" pitchFamily="18" charset="0"/>
                <a:ea typeface="標楷體" pitchFamily="65" charset="-120"/>
                <a:cs typeface="Times New Roman" pitchFamily="18" charset="0"/>
              </a:rPr>
              <a:t>第一節</a:t>
            </a:r>
            <a:r>
              <a:rPr lang="zh-TW" altLang="en-US" sz="2800" dirty="0" smtClean="0">
                <a:latin typeface="Times New Roman" pitchFamily="18" charset="0"/>
                <a:ea typeface="標楷體" pitchFamily="65" charset="-120"/>
                <a:cs typeface="Times New Roman" pitchFamily="18" charset="0"/>
              </a:rPr>
              <a:t>在</a:t>
            </a:r>
            <a:r>
              <a:rPr lang="zh-TW" altLang="en-US" sz="2800" b="1" dirty="0" smtClean="0">
                <a:latin typeface="Times New Roman" pitchFamily="18" charset="0"/>
                <a:ea typeface="標楷體" pitchFamily="65" charset="-120"/>
                <a:cs typeface="Times New Roman" pitchFamily="18" charset="0"/>
              </a:rPr>
              <a:t>台北</a:t>
            </a:r>
            <a:r>
              <a:rPr lang="zh-TW" altLang="en-US" sz="2800" dirty="0" smtClean="0">
                <a:latin typeface="Times New Roman" pitchFamily="18" charset="0"/>
                <a:ea typeface="標楷體" pitchFamily="65" charset="-120"/>
                <a:cs typeface="Times New Roman" pitchFamily="18" charset="0"/>
              </a:rPr>
              <a:t>校區上課，</a:t>
            </a:r>
            <a:r>
              <a:rPr lang="zh-TW" altLang="en-US" sz="2800" b="1" dirty="0" smtClean="0">
                <a:latin typeface="Times New Roman" pitchFamily="18" charset="0"/>
                <a:ea typeface="標楷體" pitchFamily="65" charset="-120"/>
                <a:cs typeface="Times New Roman" pitchFamily="18" charset="0"/>
              </a:rPr>
              <a:t>第一節</a:t>
            </a:r>
            <a:r>
              <a:rPr lang="zh-TW" altLang="en-US" sz="2800" dirty="0" smtClean="0">
                <a:latin typeface="Times New Roman" pitchFamily="18" charset="0"/>
                <a:ea typeface="標楷體" pitchFamily="65" charset="-120"/>
                <a:cs typeface="Times New Roman" pitchFamily="18" charset="0"/>
              </a:rPr>
              <a:t>在</a:t>
            </a:r>
            <a:r>
              <a:rPr lang="zh-TW" altLang="en-US" sz="2800" b="1" dirty="0" smtClean="0">
                <a:latin typeface="Times New Roman" pitchFamily="18" charset="0"/>
                <a:ea typeface="標楷體" pitchFamily="65" charset="-120"/>
                <a:cs typeface="Times New Roman" pitchFamily="18" charset="0"/>
              </a:rPr>
              <a:t>桃園</a:t>
            </a:r>
            <a:r>
              <a:rPr lang="zh-TW" altLang="en-US" sz="2800" dirty="0" smtClean="0">
                <a:latin typeface="Times New Roman" pitchFamily="18" charset="0"/>
                <a:ea typeface="標楷體" pitchFamily="65" charset="-120"/>
                <a:cs typeface="Times New Roman" pitchFamily="18" charset="0"/>
              </a:rPr>
              <a:t>校區上課喔！！除非你有多啦</a:t>
            </a:r>
            <a:r>
              <a:rPr lang="en-US" altLang="zh-TW" sz="2800" dirty="0" smtClean="0">
                <a:latin typeface="Times New Roman" pitchFamily="18" charset="0"/>
                <a:ea typeface="標楷體" pitchFamily="65" charset="-120"/>
                <a:cs typeface="Times New Roman" pitchFamily="18" charset="0"/>
              </a:rPr>
              <a:t>A</a:t>
            </a:r>
            <a:r>
              <a:rPr lang="zh-TW" altLang="en-US" sz="2800" dirty="0" smtClean="0">
                <a:latin typeface="Times New Roman" pitchFamily="18" charset="0"/>
                <a:ea typeface="標楷體" pitchFamily="65" charset="-120"/>
                <a:cs typeface="Times New Roman" pitchFamily="18" charset="0"/>
              </a:rPr>
              <a:t>夢的</a:t>
            </a:r>
            <a:r>
              <a:rPr lang="zh-TW" altLang="en-US" sz="2800" b="1" dirty="0" smtClean="0">
                <a:solidFill>
                  <a:srgbClr val="FF0000"/>
                </a:solidFill>
                <a:latin typeface="Times New Roman" pitchFamily="18" charset="0"/>
                <a:ea typeface="標楷體" pitchFamily="65" charset="-120"/>
                <a:cs typeface="Times New Roman" pitchFamily="18" charset="0"/>
              </a:rPr>
              <a:t>任意門</a:t>
            </a:r>
            <a:r>
              <a:rPr lang="zh-TW" altLang="en-US" sz="2800" dirty="0" smtClean="0">
                <a:latin typeface="Times New Roman" pitchFamily="18" charset="0"/>
                <a:ea typeface="標楷體" pitchFamily="65" charset="-120"/>
                <a:cs typeface="Times New Roman" pitchFamily="18" charset="0"/>
              </a:rPr>
              <a:t>！！</a:t>
            </a:r>
            <a:endParaRPr lang="en-US" altLang="zh-TW" sz="2800" dirty="0" smtClean="0">
              <a:latin typeface="Times New Roman" pitchFamily="18" charset="0"/>
              <a:ea typeface="標楷體" pitchFamily="65" charset="-120"/>
              <a:cs typeface="Times New Roman" pitchFamily="18" charset="0"/>
            </a:endParaRPr>
          </a:p>
          <a:p>
            <a:pPr>
              <a:lnSpc>
                <a:spcPct val="110000"/>
              </a:lnSpc>
              <a:spcBef>
                <a:spcPts val="0"/>
              </a:spcBef>
            </a:pPr>
            <a:r>
              <a:rPr lang="zh-TW" altLang="en-US" sz="2800" dirty="0" smtClean="0">
                <a:latin typeface="Times New Roman" pitchFamily="18" charset="0"/>
                <a:ea typeface="標楷體" pitchFamily="65" charset="-120"/>
                <a:cs typeface="Times New Roman" pitchFamily="18" charset="0"/>
              </a:rPr>
              <a:t>系上必修請不要上修，不然你有可能會跟不上喔！！</a:t>
            </a:r>
            <a:endParaRPr lang="en-US" altLang="zh-TW" sz="2800" dirty="0" smtClean="0">
              <a:latin typeface="Times New Roman" pitchFamily="18" charset="0"/>
              <a:ea typeface="標楷體" pitchFamily="65" charset="-120"/>
              <a:cs typeface="Times New Roman" pitchFamily="18" charset="0"/>
            </a:endParaRPr>
          </a:p>
          <a:p>
            <a:pPr>
              <a:lnSpc>
                <a:spcPct val="110000"/>
              </a:lnSpc>
              <a:spcBef>
                <a:spcPts val="0"/>
              </a:spcBef>
            </a:pPr>
            <a:r>
              <a:rPr lang="zh-TW" altLang="en-US" sz="2800" dirty="0" smtClean="0">
                <a:latin typeface="Times New Roman" pitchFamily="18" charset="0"/>
                <a:ea typeface="標楷體" pitchFamily="65" charset="-120"/>
                <a:cs typeface="Times New Roman" pitchFamily="18" charset="0"/>
              </a:rPr>
              <a:t>英文免修者，若有修英語學分學程之課程，可承認為校訂必修的學分數。</a:t>
            </a:r>
            <a:endParaRPr lang="en-US" altLang="zh-TW" sz="2800" dirty="0" smtClean="0">
              <a:latin typeface="Times New Roman" pitchFamily="18" charset="0"/>
              <a:ea typeface="標楷體" pitchFamily="65" charset="-120"/>
              <a:cs typeface="Times New Roman" pitchFamily="18" charset="0"/>
            </a:endParaRPr>
          </a:p>
          <a:p>
            <a:pPr>
              <a:lnSpc>
                <a:spcPct val="110000"/>
              </a:lnSpc>
              <a:spcBef>
                <a:spcPts val="0"/>
              </a:spcBef>
            </a:pPr>
            <a:r>
              <a:rPr lang="zh-TW" altLang="en-US" sz="2800" dirty="0" smtClean="0">
                <a:solidFill>
                  <a:srgbClr val="0000FF"/>
                </a:solidFill>
                <a:latin typeface="Times New Roman" pitchFamily="18" charset="0"/>
                <a:ea typeface="標楷體" pitchFamily="65" charset="-120"/>
                <a:cs typeface="Times New Roman" pitchFamily="18" charset="0"/>
              </a:rPr>
              <a:t>為保障原年級選課權益，系上將規定各年級選課人數。</a:t>
            </a:r>
            <a:endParaRPr lang="en-US" altLang="zh-TW" sz="2800" dirty="0" smtClean="0">
              <a:solidFill>
                <a:srgbClr val="0000FF"/>
              </a:solidFill>
              <a:latin typeface="Times New Roman" pitchFamily="18" charset="0"/>
              <a:ea typeface="標楷體" pitchFamily="65" charset="-120"/>
              <a:cs typeface="Times New Roman" pitchFamily="18" charset="0"/>
            </a:endParaRPr>
          </a:p>
          <a:p>
            <a:pPr>
              <a:lnSpc>
                <a:spcPct val="110000"/>
              </a:lnSpc>
              <a:spcBef>
                <a:spcPts val="0"/>
              </a:spcBef>
            </a:pPr>
            <a:r>
              <a:rPr lang="en-US" altLang="zh-TW" sz="2800" dirty="0" smtClean="0">
                <a:latin typeface="Times New Roman" pitchFamily="18" charset="0"/>
                <a:ea typeface="標楷體" pitchFamily="65" charset="-120"/>
                <a:cs typeface="Times New Roman" pitchFamily="18" charset="0"/>
              </a:rPr>
              <a:t>Moodle</a:t>
            </a:r>
            <a:r>
              <a:rPr lang="zh-TW" altLang="en-US" sz="2800" dirty="0" smtClean="0">
                <a:latin typeface="Times New Roman" pitchFamily="18" charset="0"/>
                <a:ea typeface="標楷體" pitchFamily="65" charset="-120"/>
                <a:cs typeface="Times New Roman" pitchFamily="18" charset="0"/>
              </a:rPr>
              <a:t>中有的課程不代表有選到課喔</a:t>
            </a:r>
            <a:r>
              <a:rPr lang="en-US" altLang="zh-TW" sz="2800" dirty="0" smtClean="0">
                <a:latin typeface="Times New Roman" pitchFamily="18" charset="0"/>
                <a:ea typeface="標楷體" pitchFamily="65" charset="-120"/>
                <a:cs typeface="Times New Roman" pitchFamily="18" charset="0"/>
              </a:rPr>
              <a:t>!!</a:t>
            </a:r>
          </a:p>
          <a:p>
            <a:pPr>
              <a:lnSpc>
                <a:spcPct val="110000"/>
              </a:lnSpc>
              <a:spcBef>
                <a:spcPts val="0"/>
              </a:spcBef>
            </a:pPr>
            <a:r>
              <a:rPr lang="zh-TW" altLang="en-US" sz="2800" dirty="0">
                <a:latin typeface="Times New Roman" pitchFamily="18" charset="0"/>
                <a:ea typeface="標楷體" pitchFamily="65" charset="-120"/>
                <a:cs typeface="Times New Roman" pitchFamily="18" charset="0"/>
              </a:rPr>
              <a:t>選課</a:t>
            </a:r>
            <a:r>
              <a:rPr lang="zh-TW" altLang="en-US" sz="2800" dirty="0" smtClean="0">
                <a:latin typeface="Times New Roman" pitchFamily="18" charset="0"/>
                <a:ea typeface="標楷體" pitchFamily="65" charset="-120"/>
                <a:cs typeface="Times New Roman" pitchFamily="18" charset="0"/>
              </a:rPr>
              <a:t>後，欲檢視課程</a:t>
            </a:r>
            <a:r>
              <a:rPr lang="en-US" altLang="zh-TW" sz="2800" dirty="0" smtClean="0">
                <a:latin typeface="Times New Roman" pitchFamily="18" charset="0"/>
                <a:ea typeface="標楷體" pitchFamily="65" charset="-120"/>
                <a:cs typeface="Times New Roman" pitchFamily="18" charset="0"/>
              </a:rPr>
              <a:t>Moodle</a:t>
            </a:r>
            <a:r>
              <a:rPr lang="zh-TW" altLang="en-US" sz="2800" dirty="0" smtClean="0">
                <a:latin typeface="Times New Roman" pitchFamily="18" charset="0"/>
                <a:ea typeface="標楷體" pitchFamily="65" charset="-120"/>
                <a:cs typeface="Times New Roman" pitchFamily="18" charset="0"/>
              </a:rPr>
              <a:t>，請在登入</a:t>
            </a:r>
            <a:r>
              <a:rPr lang="en-US" altLang="zh-TW" sz="2800" dirty="0" smtClean="0">
                <a:latin typeface="Times New Roman" pitchFamily="18" charset="0"/>
                <a:ea typeface="標楷體" pitchFamily="65" charset="-120"/>
                <a:cs typeface="Times New Roman" pitchFamily="18" charset="0"/>
              </a:rPr>
              <a:t>Moodle</a:t>
            </a:r>
            <a:r>
              <a:rPr lang="zh-TW" altLang="en-US" sz="2800" dirty="0" smtClean="0">
                <a:latin typeface="Times New Roman" pitchFamily="18" charset="0"/>
                <a:ea typeface="標楷體" pitchFamily="65" charset="-120"/>
                <a:cs typeface="Times New Roman" pitchFamily="18" charset="0"/>
              </a:rPr>
              <a:t>後，點選「匯入當學期課程」，才會更新課程列表喔</a:t>
            </a:r>
            <a:r>
              <a:rPr lang="en-US" altLang="zh-TW" sz="2800" dirty="0" smtClean="0">
                <a:latin typeface="Times New Roman" pitchFamily="18" charset="0"/>
                <a:ea typeface="標楷體" pitchFamily="65" charset="-120"/>
                <a:cs typeface="Times New Roman" pitchFamily="18" charset="0"/>
              </a:rPr>
              <a:t>!</a:t>
            </a:r>
            <a:endParaRPr lang="zh-TW" altLang="en-US" sz="2800" dirty="0" smtClean="0">
              <a:latin typeface="Times New Roman" pitchFamily="18" charset="0"/>
              <a:ea typeface="標楷體" pitchFamily="65" charset="-120"/>
              <a:cs typeface="Times New Roman" pitchFamily="18" charset="0"/>
            </a:endParaRPr>
          </a:p>
        </p:txBody>
      </p:sp>
      <p:sp>
        <p:nvSpPr>
          <p:cNvPr id="19459" name="頁尾版面配置區 3"/>
          <p:cNvSpPr>
            <a:spLocks noGrp="1"/>
          </p:cNvSpPr>
          <p:nvPr>
            <p:ph type="ftr" sz="quarter" idx="4294967295"/>
          </p:nvPr>
        </p:nvSpPr>
        <p:spPr bwMode="auto">
          <a:xfrm>
            <a:off x="0" y="6356350"/>
            <a:ext cx="2895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a:solidFill>
                  <a:srgbClr val="FFFFFF"/>
                </a:solidFill>
              </a:rPr>
              <a:t>諮商與工商心理學系</a:t>
            </a:r>
            <a:endParaRPr lang="en-US" altLang="zh-TW">
              <a:solidFill>
                <a:srgbClr val="FFFFF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a:xfrm>
            <a:off x="1" y="739457"/>
            <a:ext cx="6588224" cy="457295"/>
          </a:xfrm>
        </p:spPr>
        <p:txBody>
          <a:bodyPr>
            <a:noAutofit/>
          </a:bodyPr>
          <a:lstStyle/>
          <a:p>
            <a:pPr algn="ctr" fontAlgn="auto">
              <a:spcAft>
                <a:spcPts val="0"/>
              </a:spcAft>
              <a:defRPr/>
            </a:pPr>
            <a:r>
              <a:rPr lang="zh-TW" altLang="en-US" sz="36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rPr>
              <a:t>ㄧ零七學年度上學期課程規劃表</a:t>
            </a:r>
          </a:p>
        </p:txBody>
      </p:sp>
      <p:sp>
        <p:nvSpPr>
          <p:cNvPr id="3" name="文字版面配置區 2"/>
          <p:cNvSpPr>
            <a:spLocks noGrp="1"/>
          </p:cNvSpPr>
          <p:nvPr>
            <p:ph type="body" idx="1"/>
          </p:nvPr>
        </p:nvSpPr>
        <p:spPr/>
        <p:txBody>
          <a:bodyPr/>
          <a:lstStyle/>
          <a:p>
            <a:endParaRPr lang="zh-TW" altLang="en-US"/>
          </a:p>
        </p:txBody>
      </p:sp>
      <p:graphicFrame>
        <p:nvGraphicFramePr>
          <p:cNvPr id="5" name="內容版面配置區 5"/>
          <p:cNvGraphicFramePr>
            <a:graphicFrameLocks noGrp="1"/>
          </p:cNvGraphicFramePr>
          <p:nvPr>
            <p:ph idx="4294967295"/>
            <p:extLst>
              <p:ext uri="{D42A27DB-BD31-4B8C-83A1-F6EECF244321}">
                <p14:modId xmlns:p14="http://schemas.microsoft.com/office/powerpoint/2010/main" val="54336969"/>
              </p:ext>
            </p:extLst>
          </p:nvPr>
        </p:nvGraphicFramePr>
        <p:xfrm>
          <a:off x="6820" y="1650499"/>
          <a:ext cx="9137179" cy="4754128"/>
        </p:xfrm>
        <a:graphic>
          <a:graphicData uri="http://schemas.openxmlformats.org/drawingml/2006/table">
            <a:tbl>
              <a:tblPr>
                <a:tableStyleId>{22838BEF-8BB2-4498-84A7-C5851F593DF1}</a:tableStyleId>
              </a:tblPr>
              <a:tblGrid>
                <a:gridCol w="1395874"/>
                <a:gridCol w="3489288"/>
                <a:gridCol w="4252017"/>
              </a:tblGrid>
              <a:tr h="3670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u="none" strike="noStrike" kern="1200"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rPr>
                        <a:t>必修</a:t>
                      </a:r>
                      <a:endParaRPr kumimoji="0" lang="zh-TW" altLang="zh-TW" sz="2000" b="1" i="0" u="none" strike="noStrike" kern="1200" cap="none" normalizeH="0" baseline="0" dirty="0" smtClean="0">
                        <a:ln>
                          <a:noFill/>
                        </a:ln>
                        <a:solidFill>
                          <a:srgbClr val="0000FF"/>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校定科目</a:t>
                      </a:r>
                      <a:endParaRPr kumimoji="0" lang="zh-TW" sz="2000" b="1" i="0" u="none" strike="noStrike" cap="none" normalizeH="0" baseline="0" dirty="0" smtClean="0">
                        <a:ln>
                          <a:noFill/>
                        </a:ln>
                        <a:solidFill>
                          <a:srgbClr val="FFFFFF"/>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共同科目</a:t>
                      </a:r>
                      <a:endParaRPr kumimoji="0" lang="zh-TW" sz="2000" b="1" i="0" u="none" strike="noStrike" cap="none" normalizeH="0" baseline="0" dirty="0" smtClean="0">
                        <a:ln>
                          <a:noFill/>
                        </a:ln>
                        <a:solidFill>
                          <a:srgbClr val="FFFFFF"/>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r>
              <a:tr h="1239479">
                <a:tc>
                  <a:txBody>
                    <a:bodyPr/>
                    <a:lstStyle/>
                    <a:p>
                      <a:pPr algn="ctr">
                        <a:lnSpc>
                          <a:spcPts val="1800"/>
                        </a:lnSpc>
                        <a:spcAft>
                          <a:spcPts val="0"/>
                        </a:spcAft>
                      </a:pPr>
                      <a:r>
                        <a:rPr lang="zh-TW" sz="2000" kern="100" dirty="0">
                          <a:latin typeface="Times New Roman" panose="02020603050405020304" pitchFamily="18" charset="0"/>
                          <a:ea typeface="標楷體" panose="03000509000000000000" pitchFamily="65" charset="-120"/>
                          <a:cs typeface="Times New Roman" panose="02020603050405020304" pitchFamily="18" charset="0"/>
                        </a:rPr>
                        <a:t>大一</a:t>
                      </a:r>
                    </a:p>
                  </a:txBody>
                  <a:tcPr marL="68570" marR="68570" marT="0" marB="0"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文學賞作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2 </a:t>
                      </a:r>
                      <a:endPar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應用英文</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0</a:t>
                      </a:r>
                      <a:endPar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資訊科技</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：辦公室應用</a:t>
                      </a: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2 </a:t>
                      </a:r>
                      <a:endPar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體育</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壹</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0 </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普通心理學</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endPar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心理與教育統計</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p>
                  </a:txBody>
                  <a:tcPr marL="60739" marR="60739" marT="30654" marB="30654" anchor="ctr" horzOverflow="overflow"/>
                </a:tc>
              </a:tr>
              <a:tr h="966427">
                <a:tc>
                  <a:txBody>
                    <a:bodyPr/>
                    <a:lstStyle/>
                    <a:p>
                      <a:pPr algn="ctr">
                        <a:lnSpc>
                          <a:spcPts val="1800"/>
                        </a:lnSpc>
                        <a:spcAft>
                          <a:spcPts val="0"/>
                        </a:spcAft>
                      </a:pPr>
                      <a:r>
                        <a:rPr lang="zh-TW" sz="2000" kern="100" dirty="0" smtClean="0">
                          <a:latin typeface="Times New Roman" panose="02020603050405020304" pitchFamily="18" charset="0"/>
                          <a:ea typeface="標楷體" panose="03000509000000000000" pitchFamily="65" charset="-120"/>
                          <a:cs typeface="Times New Roman" panose="02020603050405020304" pitchFamily="18" charset="0"/>
                        </a:rPr>
                        <a:t>大</a:t>
                      </a:r>
                      <a:r>
                        <a:rPr lang="zh-TW" altLang="en-US" sz="2000" kern="100" dirty="0" smtClean="0">
                          <a:latin typeface="Times New Roman" panose="02020603050405020304" pitchFamily="18" charset="0"/>
                          <a:ea typeface="標楷體" panose="03000509000000000000" pitchFamily="65" charset="-120"/>
                          <a:cs typeface="Times New Roman" panose="02020603050405020304" pitchFamily="18" charset="0"/>
                        </a:rPr>
                        <a:t>二</a:t>
                      </a:r>
                      <a:endParaRPr lang="zh-TW" sz="2000" kern="100" dirty="0">
                        <a:latin typeface="Times New Roman" panose="02020603050405020304" pitchFamily="18" charset="0"/>
                        <a:ea typeface="標楷體" panose="03000509000000000000" pitchFamily="65" charset="-120"/>
                        <a:cs typeface="Times New Roman" panose="02020603050405020304" pitchFamily="18" charset="0"/>
                      </a:endParaRPr>
                    </a:p>
                  </a:txBody>
                  <a:tcPr marL="68570" marR="68570" marT="0" marB="0"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應用英文</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三</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2</a:t>
                      </a:r>
                      <a:endPar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體育</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參</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0 </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心理測驗與評量</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人力資源管理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社會心理學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3</a:t>
                      </a:r>
                    </a:p>
                  </a:txBody>
                  <a:tcPr marL="60739" marR="60739" marT="30654" marB="30654" anchor="ctr" horzOverflow="overflow"/>
                </a:tc>
              </a:tr>
              <a:tr h="736385">
                <a:tc>
                  <a:txBody>
                    <a:bodyPr/>
                    <a:lstStyle/>
                    <a:p>
                      <a:pPr algn="ctr">
                        <a:lnSpc>
                          <a:spcPts val="1800"/>
                        </a:lnSpc>
                        <a:spcAft>
                          <a:spcPts val="0"/>
                        </a:spcAft>
                      </a:pPr>
                      <a:r>
                        <a:rPr lang="zh-TW" sz="2000" kern="100" dirty="0">
                          <a:latin typeface="Times New Roman" panose="02020603050405020304" pitchFamily="18" charset="0"/>
                          <a:ea typeface="標楷體" panose="03000509000000000000" pitchFamily="65" charset="-120"/>
                          <a:cs typeface="Times New Roman" panose="02020603050405020304" pitchFamily="18" charset="0"/>
                        </a:rPr>
                        <a:t>大三</a:t>
                      </a:r>
                    </a:p>
                  </a:txBody>
                  <a:tcPr marL="68570" marR="68570" marT="0" marB="0"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商務溝通英文一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2</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體育</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伍</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 0  </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專題研究一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社會科學研究法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團體動力與諮商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r>
              <a:tr h="577566">
                <a:tc>
                  <a:txBody>
                    <a:bodyPr/>
                    <a:lstStyle/>
                    <a:p>
                      <a:pPr algn="ctr">
                        <a:lnSpc>
                          <a:spcPts val="1800"/>
                        </a:lnSpc>
                        <a:spcAft>
                          <a:spcPts val="0"/>
                        </a:spcAft>
                      </a:pPr>
                      <a:r>
                        <a:rPr lang="zh-TW" sz="2000" kern="100" dirty="0">
                          <a:latin typeface="Times New Roman" panose="02020603050405020304" pitchFamily="18" charset="0"/>
                          <a:ea typeface="標楷體" panose="03000509000000000000" pitchFamily="65" charset="-120"/>
                          <a:cs typeface="Times New Roman" panose="02020603050405020304" pitchFamily="18" charset="0"/>
                        </a:rPr>
                        <a:t>大四</a:t>
                      </a:r>
                    </a:p>
                  </a:txBody>
                  <a:tcPr marL="68570" marR="68570" marT="0" marB="0"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職場應用英文一</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0</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機構實習</a:t>
                      </a: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 </a:t>
                      </a:r>
                      <a:r>
                        <a:rPr kumimoji="0" lang="en-US"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2</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r>
              <a:tr h="577566">
                <a:tc>
                  <a:txBody>
                    <a:bodyPr/>
                    <a:lstStyle/>
                    <a:p>
                      <a:pPr algn="ctr">
                        <a:lnSpc>
                          <a:spcPts val="1800"/>
                        </a:lnSpc>
                        <a:spcAft>
                          <a:spcPts val="0"/>
                        </a:spcAft>
                      </a:pPr>
                      <a:r>
                        <a:rPr lang="zh-TW" altLang="en-US" sz="2000" kern="100" dirty="0" smtClean="0">
                          <a:latin typeface="Times New Roman" panose="02020603050405020304" pitchFamily="18" charset="0"/>
                          <a:ea typeface="標楷體" panose="03000509000000000000" pitchFamily="65" charset="-120"/>
                          <a:cs typeface="Times New Roman" panose="02020603050405020304" pitchFamily="18" charset="0"/>
                        </a:rPr>
                        <a:t>碩班</a:t>
                      </a:r>
                      <a:endParaRPr lang="zh-TW" sz="2000" kern="100" dirty="0">
                        <a:latin typeface="Times New Roman" panose="02020603050405020304" pitchFamily="18" charset="0"/>
                        <a:ea typeface="標楷體" panose="03000509000000000000" pitchFamily="65" charset="-120"/>
                        <a:cs typeface="Times New Roman" panose="02020603050405020304" pitchFamily="18" charset="0"/>
                      </a:endParaRPr>
                    </a:p>
                  </a:txBody>
                  <a:tcPr marL="68570" marR="68570" marT="0" marB="0"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實務應用英文一</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研究方法專題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0739" marR="60739" marT="30654" marB="30654" anchor="ctr" horzOverflow="overflow"/>
                </a:tc>
              </a:tr>
            </a:tbl>
          </a:graphicData>
        </a:graphic>
      </p:graphicFrame>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a:latin typeface="DFKai-SB" panose="03000509000000000000" pitchFamily="65" charset="-120"/>
                <a:ea typeface="DFKai-SB" panose="03000509000000000000" pitchFamily="65" charset="-120"/>
              </a:rPr>
              <a:t>榮譽榜</a:t>
            </a:r>
            <a:endParaRPr lang="zh-TW" altLang="en-US" sz="4000" dirty="0"/>
          </a:p>
        </p:txBody>
      </p:sp>
      <p:sp>
        <p:nvSpPr>
          <p:cNvPr id="3" name="文字版面配置區 2"/>
          <p:cNvSpPr>
            <a:spLocks noGrp="1"/>
          </p:cNvSpPr>
          <p:nvPr>
            <p:ph type="body" idx="1"/>
          </p:nvPr>
        </p:nvSpPr>
        <p:spPr/>
        <p:txBody>
          <a:bodyPr/>
          <a:lstStyle/>
          <a:p>
            <a:r>
              <a:rPr lang="zh-TW" altLang="en-US" dirty="0" smtClean="0">
                <a:latin typeface="+mj-lt"/>
                <a:ea typeface="DFKai-SB" panose="03000509000000000000" pitchFamily="65" charset="-120"/>
              </a:rPr>
              <a:t>大三余</a:t>
            </a:r>
            <a:r>
              <a:rPr lang="zh-TW" altLang="en-US" dirty="0">
                <a:latin typeface="+mj-lt"/>
                <a:ea typeface="DFKai-SB" panose="03000509000000000000" pitchFamily="65" charset="-120"/>
              </a:rPr>
              <a:t>曉帆同學榮獲銘傳大學社會科學院一零六學年度菲律賓志工服務計畫</a:t>
            </a:r>
          </a:p>
          <a:p>
            <a:endParaRPr lang="en-US" altLang="zh-TW" dirty="0" smtClean="0">
              <a:latin typeface="+mj-lt"/>
              <a:ea typeface="DFKai-SB" panose="03000509000000000000" pitchFamily="65" charset="-120"/>
            </a:endParaRPr>
          </a:p>
          <a:p>
            <a:r>
              <a:rPr lang="zh-TW" altLang="en-US" dirty="0" smtClean="0">
                <a:latin typeface="+mj-lt"/>
                <a:ea typeface="DFKai-SB" panose="03000509000000000000" pitchFamily="65" charset="-120"/>
              </a:rPr>
              <a:t>大</a:t>
            </a:r>
            <a:r>
              <a:rPr lang="zh-TW" altLang="en-US" dirty="0">
                <a:latin typeface="+mj-lt"/>
                <a:ea typeface="DFKai-SB" panose="03000509000000000000" pitchFamily="65" charset="-120"/>
              </a:rPr>
              <a:t>四林欣慧、劉俐廷、甯筠嫺、張瑄涵勇奪中國勞動關係學院主辦的「第三屆中國大學生人力資源職業技能大賽」團體第二</a:t>
            </a:r>
            <a:r>
              <a:rPr lang="zh-TW" altLang="en-US" dirty="0" smtClean="0">
                <a:latin typeface="+mj-lt"/>
                <a:ea typeface="DFKai-SB" panose="03000509000000000000" pitchFamily="65" charset="-120"/>
              </a:rPr>
              <a:t>名</a:t>
            </a:r>
            <a:endParaRPr lang="zh-TW" altLang="en-US" dirty="0">
              <a:latin typeface="+mj-lt"/>
              <a:ea typeface="DFKai-SB" panose="03000509000000000000" pitchFamily="65" charset="-120"/>
            </a:endParaRPr>
          </a:p>
        </p:txBody>
      </p:sp>
    </p:spTree>
    <p:extLst>
      <p:ext uri="{BB962C8B-B14F-4D97-AF65-F5344CB8AC3E}">
        <p14:creationId xmlns:p14="http://schemas.microsoft.com/office/powerpoint/2010/main" val="1345655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10"/>
          <p:cNvSpPr>
            <a:spLocks noGrp="1"/>
          </p:cNvSpPr>
          <p:nvPr>
            <p:ph type="title"/>
          </p:nvPr>
        </p:nvSpPr>
        <p:spPr>
          <a:xfrm>
            <a:off x="0" y="523433"/>
            <a:ext cx="6804248" cy="1021600"/>
          </a:xfrm>
        </p:spPr>
        <p:txBody>
          <a:bodyPr/>
          <a:lstStyle/>
          <a:p>
            <a:r>
              <a:rPr lang="zh-TW" altLang="en-US" sz="3600" dirty="0" smtClean="0">
                <a:latin typeface="標楷體" panose="03000509000000000000" pitchFamily="65" charset="-120"/>
                <a:ea typeface="標楷體" panose="03000509000000000000" pitchFamily="65" charset="-120"/>
              </a:rPr>
              <a:t>一零七學年度上學期</a:t>
            </a:r>
            <a:r>
              <a:rPr lang="zh-TW" altLang="en-US" sz="3600" dirty="0">
                <a:latin typeface="標楷體" panose="03000509000000000000" pitchFamily="65" charset="-120"/>
                <a:ea typeface="標楷體" panose="03000509000000000000" pitchFamily="65" charset="-120"/>
              </a:rPr>
              <a:t>課程規劃</a:t>
            </a:r>
            <a:r>
              <a:rPr lang="zh-TW" altLang="en-US" sz="3600" dirty="0" smtClean="0">
                <a:latin typeface="標楷體" panose="03000509000000000000" pitchFamily="65" charset="-120"/>
                <a:ea typeface="標楷體" panose="03000509000000000000" pitchFamily="65" charset="-120"/>
              </a:rPr>
              <a:t>表</a:t>
            </a:r>
            <a:endParaRPr lang="zh-TW" altLang="en-US" sz="3600" dirty="0">
              <a:latin typeface="標楷體" panose="03000509000000000000" pitchFamily="65" charset="-120"/>
              <a:ea typeface="標楷體" panose="03000509000000000000" pitchFamily="65" charset="-120"/>
            </a:endParaRPr>
          </a:p>
        </p:txBody>
      </p:sp>
      <p:sp>
        <p:nvSpPr>
          <p:cNvPr id="12" name="文字版面配置區 11"/>
          <p:cNvSpPr>
            <a:spLocks noGrp="1"/>
          </p:cNvSpPr>
          <p:nvPr>
            <p:ph type="body" idx="1"/>
          </p:nvPr>
        </p:nvSpPr>
        <p:spPr/>
        <p:txBody>
          <a:bodyPr/>
          <a:lstStyle/>
          <a:p>
            <a:endParaRPr lang="zh-TW" altLang="en-US"/>
          </a:p>
        </p:txBody>
      </p:sp>
      <p:graphicFrame>
        <p:nvGraphicFramePr>
          <p:cNvPr id="6" name="內容版面配置區 5"/>
          <p:cNvGraphicFramePr>
            <a:graphicFrameLocks noGrp="1"/>
          </p:cNvGraphicFramePr>
          <p:nvPr>
            <p:ph idx="4294967295"/>
            <p:extLst>
              <p:ext uri="{D42A27DB-BD31-4B8C-83A1-F6EECF244321}">
                <p14:modId xmlns:p14="http://schemas.microsoft.com/office/powerpoint/2010/main" val="3167294357"/>
              </p:ext>
            </p:extLst>
          </p:nvPr>
        </p:nvGraphicFramePr>
        <p:xfrm>
          <a:off x="51073" y="1340768"/>
          <a:ext cx="9115450" cy="5275487"/>
        </p:xfrm>
        <a:graphic>
          <a:graphicData uri="http://schemas.openxmlformats.org/drawingml/2006/table">
            <a:tbl>
              <a:tblPr/>
              <a:tblGrid>
                <a:gridCol w="1342759"/>
                <a:gridCol w="1184467"/>
                <a:gridCol w="3384376"/>
                <a:gridCol w="3203848"/>
              </a:tblGrid>
              <a:tr h="52523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大學部</a:t>
                      </a:r>
                      <a:endParaRPr kumimoji="0" lang="en-US"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選修</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整合</a:t>
                      </a:r>
                      <a:r>
                        <a:rPr kumimoji="0" lang="zh-TW"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選修</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一般</a:t>
                      </a:r>
                      <a:r>
                        <a:rPr kumimoji="0" lang="zh-TW"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選修</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FCCFF"/>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教育學程輔導科</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BEEF4"/>
                    </a:solidFill>
                  </a:tcPr>
                </a:tc>
              </a:tr>
              <a:tr h="787852">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大一</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諮商概論*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企業組織與管理*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人際關係與溝通* </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FCCFF"/>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BEEF4"/>
                    </a:solidFill>
                  </a:tcPr>
                </a:tc>
              </a:tr>
              <a:tr h="787852">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a:t>
                      </a: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一</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TW" altLang="zh-TW" sz="20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正向心理學*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人格心理學*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諮商理論與技術*</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FCCFF"/>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BEEF4"/>
                    </a:solidFill>
                  </a:tcPr>
                </a:tc>
              </a:tr>
              <a:tr h="1050470">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0"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大三</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2000" b="0"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員工甄選*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心理病理學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一</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生理心理學*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訓練與發展*</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社區心理學*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FCCFF"/>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戶外探索設計與實施*</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BEEF4"/>
                    </a:solidFill>
                  </a:tcPr>
                </a:tc>
              </a:tr>
              <a:tr h="1313087">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大四</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2000" b="0" i="0" u="none" strike="noStrike" cap="none" normalizeH="0" baseline="0" dirty="0" smtClean="0">
                        <a:ln>
                          <a:noFill/>
                        </a:ln>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神經心理學*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性心理學*</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悲傷輔導與臨終關懷*</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藥物濫用與成癮*</a:t>
                      </a:r>
                      <a:r>
                        <a:rPr kumimoji="0" lang="en-US"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FCCFF"/>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6" marR="68576"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BEEF4"/>
                    </a:solidFill>
                  </a:tcPr>
                </a:tc>
              </a:tr>
            </a:tbl>
          </a:graphicData>
        </a:graphic>
      </p:graphicFrame>
      <p:sp>
        <p:nvSpPr>
          <p:cNvPr id="2" name="頁尾版面配置區 1"/>
          <p:cNvSpPr>
            <a:spLocks noGrp="1"/>
          </p:cNvSpPr>
          <p:nvPr>
            <p:ph type="ftr" sz="quarter" idx="4294967295"/>
          </p:nvPr>
        </p:nvSpPr>
        <p:spPr>
          <a:xfrm>
            <a:off x="0" y="6356350"/>
            <a:ext cx="2895600" cy="365125"/>
          </a:xfrm>
          <a:prstGeom prst="rect">
            <a:avLst/>
          </a:prstGeom>
        </p:spPr>
        <p:txBody>
          <a:bodyPr/>
          <a:lstStyle/>
          <a:p>
            <a:r>
              <a:rPr lang="zh-TW" altLang="en-US" smtClean="0"/>
              <a:t>諮商與工商心理學系</a:t>
            </a:r>
            <a:endParaRPr lang="en-US" altLang="zh-TW"/>
          </a:p>
        </p:txBody>
      </p:sp>
      <p:sp>
        <p:nvSpPr>
          <p:cNvPr id="7" name="標題 1"/>
          <p:cNvSpPr txBox="1">
            <a:spLocks/>
          </p:cNvSpPr>
          <p:nvPr/>
        </p:nvSpPr>
        <p:spPr bwMode="auto">
          <a:xfrm>
            <a:off x="1028700" y="404813"/>
            <a:ext cx="7575748"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Bookman Old Style" pitchFamily="18" charset="0"/>
              </a:defRPr>
            </a:lvl2pPr>
            <a:lvl3pPr algn="l" rtl="0" fontAlgn="base">
              <a:spcBef>
                <a:spcPct val="0"/>
              </a:spcBef>
              <a:spcAft>
                <a:spcPct val="0"/>
              </a:spcAft>
              <a:defRPr sz="3200">
                <a:solidFill>
                  <a:schemeClr val="tx2"/>
                </a:solidFill>
                <a:latin typeface="Bookman Old Style" pitchFamily="18" charset="0"/>
              </a:defRPr>
            </a:lvl3pPr>
            <a:lvl4pPr algn="l" rtl="0" fontAlgn="base">
              <a:spcBef>
                <a:spcPct val="0"/>
              </a:spcBef>
              <a:spcAft>
                <a:spcPct val="0"/>
              </a:spcAft>
              <a:defRPr sz="3200">
                <a:solidFill>
                  <a:schemeClr val="tx2"/>
                </a:solidFill>
                <a:latin typeface="Bookman Old Style" pitchFamily="18" charset="0"/>
              </a:defRPr>
            </a:lvl4pPr>
            <a:lvl5pPr algn="l" rtl="0" fontAlgn="base">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a:lstStyle>
          <a:p>
            <a:pPr algn="ctr" fontAlgn="auto">
              <a:spcAft>
                <a:spcPts val="0"/>
              </a:spcAft>
              <a:defRPr/>
            </a:pPr>
            <a:endParaRPr lang="zh-TW" altLang="en-US" sz="4000" dirty="0" smtClean="0">
              <a:solidFill>
                <a:schemeClr val="tx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Aharoni" panose="02010803020104030203" pitchFamily="2" charset="-79"/>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2467937728"/>
              </p:ext>
            </p:extLst>
          </p:nvPr>
        </p:nvGraphicFramePr>
        <p:xfrm>
          <a:off x="241300" y="1527175"/>
          <a:ext cx="8661401" cy="3511936"/>
        </p:xfrm>
        <a:graphic>
          <a:graphicData uri="http://schemas.openxmlformats.org/drawingml/2006/table">
            <a:tbl>
              <a:tblPr firstRow="1" bandRow="1">
                <a:tableStyleId>{8A107856-5554-42FB-B03E-39F5DBC370BA}</a:tableStyleId>
              </a:tblPr>
              <a:tblGrid>
                <a:gridCol w="1461817"/>
                <a:gridCol w="3599792"/>
                <a:gridCol w="3599792"/>
              </a:tblGrid>
              <a:tr h="677344">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碩士班</a:t>
                      </a: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選修</a:t>
                      </a:r>
                      <a:endParaRPr kumimoji="0" lang="zh-TW" altLang="en-US" sz="2000" b="0"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25" marR="91425" marT="45696" marB="456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一般</a:t>
                      </a:r>
                      <a:r>
                        <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選修</a:t>
                      </a:r>
                    </a:p>
                  </a:txBody>
                  <a:tcPr marL="91425" marR="91425" marT="45696" marB="456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諮商</a:t>
                      </a:r>
                      <a:r>
                        <a:rPr kumimoji="0" lang="zh-TW" altLang="zh-TW" sz="2000" u="none" strike="noStrike" cap="none" normalizeH="0" baseline="0" dirty="0" smtClean="0">
                          <a:ln>
                            <a:noFill/>
                          </a:ln>
                          <a:effectLst/>
                          <a:latin typeface="Times New Roman" panose="02020603050405020304" pitchFamily="18" charset="0"/>
                          <a:ea typeface="標楷體" panose="03000509000000000000" pitchFamily="65" charset="-120"/>
                          <a:cs typeface="Times New Roman" panose="02020603050405020304" pitchFamily="18" charset="0"/>
                        </a:rPr>
                        <a:t>選修</a:t>
                      </a:r>
                    </a:p>
                  </a:txBody>
                  <a:tcPr marL="91425" marR="91425" marT="45696" marB="45696" anchor="ctr"/>
                </a:tc>
              </a:tr>
              <a:tr h="1919806">
                <a:tc vMerge="1">
                  <a:txBody>
                    <a:bodyPr/>
                    <a:lstStyle/>
                    <a:p>
                      <a:endParaRPr lang="zh-TW" altLang="en-US" dirty="0"/>
                    </a:p>
                  </a:txBody>
                  <a:tcPr/>
                </a:tc>
                <a:tc>
                  <a:txBody>
                    <a:bodyPr/>
                    <a:lstStyle/>
                    <a:p>
                      <a:endParaRPr lang="zh-TW" altLang="en-US" sz="2000" dirty="0">
                        <a:latin typeface="Times New Roman" panose="02020603050405020304" pitchFamily="18" charset="0"/>
                        <a:ea typeface="標楷體" panose="03000509000000000000" pitchFamily="65" charset="-120"/>
                        <a:cs typeface="Times New Roman" panose="02020603050405020304" pitchFamily="18" charset="0"/>
                      </a:endParaRPr>
                    </a:p>
                  </a:txBody>
                  <a:tcPr marL="91425" marR="91425" marT="45696" marB="45696"/>
                </a:tc>
                <a:tc>
                  <a:txBody>
                    <a:bodyPr/>
                    <a:lstStyle/>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諮商專業倫理專題*</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諮商與心理治療理論*</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心理劇專題*</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團體諮商理論與實務*</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進階心理治療專題*</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心理測驗理論與技術*</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心理病理學專題*</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諮商與臨床駐地實習一*</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p>
                    <a:p>
                      <a:r>
                        <a:rPr lang="zh-TW" altLang="en-US" sz="2000" dirty="0" smtClean="0">
                          <a:latin typeface="Times New Roman" panose="02020603050405020304" pitchFamily="18" charset="0"/>
                          <a:ea typeface="標楷體" panose="03000509000000000000" pitchFamily="65" charset="-120"/>
                          <a:cs typeface="Times New Roman" panose="02020603050405020304" pitchFamily="18" charset="0"/>
                        </a:rPr>
                        <a:t>專業實習一*</a:t>
                      </a:r>
                      <a:r>
                        <a:rPr lang="en-US" altLang="zh-TW" sz="2000" dirty="0" smtClean="0">
                          <a:latin typeface="Times New Roman" panose="02020603050405020304" pitchFamily="18" charset="0"/>
                          <a:ea typeface="標楷體" panose="03000509000000000000" pitchFamily="65" charset="-120"/>
                          <a:cs typeface="Times New Roman" panose="02020603050405020304" pitchFamily="18" charset="0"/>
                        </a:rPr>
                        <a:t>3</a:t>
                      </a:r>
                      <a:endParaRPr lang="zh-TW" altLang="en-US" sz="2000" dirty="0">
                        <a:latin typeface="Times New Roman" panose="02020603050405020304" pitchFamily="18" charset="0"/>
                        <a:ea typeface="標楷體" panose="03000509000000000000" pitchFamily="65" charset="-120"/>
                        <a:cs typeface="Times New Roman" panose="02020603050405020304" pitchFamily="18" charset="0"/>
                      </a:endParaRPr>
                    </a:p>
                  </a:txBody>
                  <a:tcPr marL="91425" marR="91425" marT="45696" marB="45696"/>
                </a:tc>
              </a:tr>
            </a:tbl>
          </a:graphicData>
        </a:graphic>
      </p:graphicFrame>
      <p:sp>
        <p:nvSpPr>
          <p:cNvPr id="22531" name="頁尾版面配置區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a:solidFill>
                  <a:srgbClr val="FFFFFF"/>
                </a:solidFill>
              </a:rPr>
              <a:t>諮商與工商心理學系</a:t>
            </a:r>
            <a:endParaRPr lang="en-US" altLang="zh-TW">
              <a:solidFill>
                <a:srgbClr val="FFFFFF"/>
              </a:solidFill>
            </a:endParaRPr>
          </a:p>
        </p:txBody>
      </p:sp>
      <p:sp>
        <p:nvSpPr>
          <p:cNvPr id="6" name="標題 1"/>
          <p:cNvSpPr txBox="1">
            <a:spLocks/>
          </p:cNvSpPr>
          <p:nvPr/>
        </p:nvSpPr>
        <p:spPr bwMode="auto">
          <a:xfrm>
            <a:off x="1028700" y="404813"/>
            <a:ext cx="7575748"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Bookman Old Style" pitchFamily="18" charset="0"/>
              </a:defRPr>
            </a:lvl2pPr>
            <a:lvl3pPr algn="l" rtl="0" fontAlgn="base">
              <a:spcBef>
                <a:spcPct val="0"/>
              </a:spcBef>
              <a:spcAft>
                <a:spcPct val="0"/>
              </a:spcAft>
              <a:defRPr sz="3200">
                <a:solidFill>
                  <a:schemeClr val="tx2"/>
                </a:solidFill>
                <a:latin typeface="Bookman Old Style" pitchFamily="18" charset="0"/>
              </a:defRPr>
            </a:lvl3pPr>
            <a:lvl4pPr algn="l" rtl="0" fontAlgn="base">
              <a:spcBef>
                <a:spcPct val="0"/>
              </a:spcBef>
              <a:spcAft>
                <a:spcPct val="0"/>
              </a:spcAft>
              <a:defRPr sz="3200">
                <a:solidFill>
                  <a:schemeClr val="tx2"/>
                </a:solidFill>
                <a:latin typeface="Bookman Old Style" pitchFamily="18" charset="0"/>
              </a:defRPr>
            </a:lvl4pPr>
            <a:lvl5pPr algn="l" rtl="0" fontAlgn="base">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a:lstStyle>
          <a:p>
            <a:pPr algn="ctr" fontAlgn="auto">
              <a:spcAft>
                <a:spcPts val="0"/>
              </a:spcAft>
              <a:defRPr/>
            </a:pPr>
            <a:r>
              <a:rPr lang="zh-TW" altLang="en-US" sz="4000" dirty="0">
                <a:solidFill>
                  <a:schemeClr val="tx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rPr>
              <a:t>一</a:t>
            </a:r>
            <a:r>
              <a:rPr lang="zh-TW" altLang="en-US" sz="4000" dirty="0" smtClean="0">
                <a:solidFill>
                  <a:schemeClr val="tx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itchFamily="18" charset="0"/>
              </a:rPr>
              <a:t>零六學年度下學期課程規劃表</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1"/>
          <p:cNvSpPr>
            <a:spLocks noGrp="1"/>
          </p:cNvSpPr>
          <p:nvPr>
            <p:ph type="title"/>
          </p:nvPr>
        </p:nvSpPr>
        <p:spPr/>
        <p:txBody>
          <a:bodyPr anchor="ct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ㄧ零三學年度畢業門檻</a:t>
            </a:r>
          </a:p>
        </p:txBody>
      </p:sp>
      <p:sp>
        <p:nvSpPr>
          <p:cNvPr id="18435" name="內容版面配置區 2"/>
          <p:cNvSpPr>
            <a:spLocks noGrp="1"/>
          </p:cNvSpPr>
          <p:nvPr>
            <p:ph type="body" idx="1"/>
          </p:nvPr>
        </p:nvSpPr>
        <p:spPr/>
        <p:txBody>
          <a:bodyPr>
            <a:normAutofit/>
          </a:bodyPr>
          <a:lstStyle/>
          <a:p>
            <a:pPr marL="365125" indent="-282575">
              <a:buFont typeface="Wingdings 2" pitchFamily="18" charset="2"/>
              <a:buChar char=""/>
            </a:pPr>
            <a:r>
              <a:rPr lang="zh-TW" altLang="zh-TW" dirty="0" smtClean="0">
                <a:latin typeface="標楷體" pitchFamily="65" charset="-120"/>
                <a:ea typeface="標楷體" pitchFamily="65" charset="-120"/>
              </a:rPr>
              <a:t>通識教育課程在畢業前至少必須修完</a:t>
            </a:r>
            <a:r>
              <a:rPr lang="en-US" altLang="zh-TW" dirty="0" smtClean="0">
                <a:latin typeface="Times New Roman" panose="02020603050405020304" pitchFamily="18" charset="0"/>
                <a:ea typeface="標楷體" pitchFamily="65" charset="-120"/>
                <a:cs typeface="Times New Roman" panose="02020603050405020304" pitchFamily="18" charset="0"/>
              </a:rPr>
              <a:t>12</a:t>
            </a:r>
            <a:r>
              <a:rPr lang="zh-TW" altLang="zh-TW" dirty="0" smtClean="0">
                <a:latin typeface="標楷體" pitchFamily="65" charset="-120"/>
                <a:ea typeface="標楷體" pitchFamily="65" charset="-120"/>
              </a:rPr>
              <a:t>學分，課程分「人文」、「社會」、「自然」三個領域，每個領域再分「核心」、「延伸」</a:t>
            </a:r>
            <a:r>
              <a:rPr lang="zh-TW" altLang="en-US" dirty="0" smtClean="0">
                <a:latin typeface="標楷體" pitchFamily="65" charset="-120"/>
                <a:ea typeface="標楷體" pitchFamily="65" charset="-120"/>
              </a:rPr>
              <a:t>一</a:t>
            </a:r>
            <a:r>
              <a:rPr lang="zh-TW" altLang="zh-TW" dirty="0" smtClean="0">
                <a:latin typeface="標楷體" pitchFamily="65" charset="-120"/>
                <a:ea typeface="標楷體" pitchFamily="65" charset="-120"/>
              </a:rPr>
              <a:t>類，每個學生在每一領域的每一類至少必須修一門課</a:t>
            </a: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學分方得畢業。</a:t>
            </a:r>
          </a:p>
          <a:p>
            <a:pPr marL="365125" indent="-282575">
              <a:buFont typeface="Wingdings 2" pitchFamily="18" charset="2"/>
              <a:buChar char=""/>
            </a:pPr>
            <a:r>
              <a:rPr lang="zh-TW" altLang="zh-TW" dirty="0" smtClean="0">
                <a:latin typeface="標楷體" pitchFamily="65" charset="-120"/>
                <a:ea typeface="標楷體" pitchFamily="65" charset="-120"/>
              </a:rPr>
              <a:t>依本校學則規定，大學部學生需通過「</a:t>
            </a:r>
            <a:r>
              <a:rPr lang="zh-TW" altLang="zh-TW" dirty="0" smtClean="0">
                <a:solidFill>
                  <a:srgbClr val="FF0000"/>
                </a:solidFill>
                <a:latin typeface="標楷體" pitchFamily="65" charset="-120"/>
                <a:ea typeface="標楷體" pitchFamily="65" charset="-120"/>
              </a:rPr>
              <a:t>服務學習</a:t>
            </a:r>
            <a:r>
              <a:rPr lang="zh-TW" altLang="zh-TW" dirty="0" smtClean="0">
                <a:latin typeface="標楷體" pitchFamily="65" charset="-120"/>
                <a:ea typeface="標楷體" pitchFamily="65" charset="-120"/>
              </a:rPr>
              <a:t>」、 「</a:t>
            </a:r>
            <a:r>
              <a:rPr lang="zh-TW" altLang="zh-TW" dirty="0" smtClean="0">
                <a:solidFill>
                  <a:srgbClr val="3E5D78"/>
                </a:solidFill>
                <a:latin typeface="標楷體" pitchFamily="65" charset="-120"/>
                <a:ea typeface="標楷體" pitchFamily="65" charset="-120"/>
              </a:rPr>
              <a:t>英語能力</a:t>
            </a:r>
            <a:r>
              <a:rPr lang="zh-TW" altLang="zh-TW" dirty="0" smtClean="0">
                <a:latin typeface="標楷體" pitchFamily="65" charset="-120"/>
                <a:ea typeface="標楷體" pitchFamily="65" charset="-120"/>
              </a:rPr>
              <a:t>」、「</a:t>
            </a:r>
            <a:r>
              <a:rPr lang="zh-TW" altLang="zh-TW" dirty="0" smtClean="0">
                <a:solidFill>
                  <a:srgbClr val="6A5650"/>
                </a:solidFill>
                <a:latin typeface="標楷體" pitchFamily="65" charset="-120"/>
                <a:ea typeface="標楷體" pitchFamily="65" charset="-120"/>
              </a:rPr>
              <a:t>資訊能力</a:t>
            </a:r>
            <a:r>
              <a:rPr lang="zh-TW" altLang="zh-TW" dirty="0" smtClean="0">
                <a:latin typeface="標楷體" pitchFamily="65" charset="-120"/>
                <a:ea typeface="標楷體" pitchFamily="65" charset="-120"/>
              </a:rPr>
              <a:t>」、「</a:t>
            </a:r>
            <a:r>
              <a:rPr lang="zh-TW" altLang="zh-TW" dirty="0" smtClean="0">
                <a:solidFill>
                  <a:srgbClr val="0000FF"/>
                </a:solidFill>
                <a:latin typeface="標楷體" pitchFamily="65" charset="-120"/>
                <a:ea typeface="標楷體" pitchFamily="65" charset="-120"/>
              </a:rPr>
              <a:t>中文能力</a:t>
            </a:r>
            <a:r>
              <a:rPr lang="zh-TW" altLang="zh-TW" dirty="0" smtClean="0">
                <a:latin typeface="標楷體" pitchFamily="65" charset="-120"/>
                <a:ea typeface="標楷體" pitchFamily="65" charset="-120"/>
              </a:rPr>
              <a:t>」、「</a:t>
            </a:r>
            <a:r>
              <a:rPr lang="zh-TW" altLang="zh-TW" dirty="0" smtClean="0">
                <a:solidFill>
                  <a:srgbClr val="009900"/>
                </a:solidFill>
                <a:latin typeface="標楷體" pitchFamily="65" charset="-120"/>
                <a:ea typeface="標楷體" pitchFamily="65" charset="-120"/>
              </a:rPr>
              <a:t>運動能力</a:t>
            </a:r>
            <a:r>
              <a:rPr lang="zh-TW" altLang="zh-TW" dirty="0" smtClean="0">
                <a:latin typeface="標楷體" pitchFamily="65" charset="-120"/>
                <a:ea typeface="標楷體" pitchFamily="65" charset="-120"/>
              </a:rPr>
              <a:t>」及「</a:t>
            </a:r>
            <a:r>
              <a:rPr lang="zh-TW" altLang="zh-TW" b="1" dirty="0" smtClean="0">
                <a:solidFill>
                  <a:srgbClr val="7030A0"/>
                </a:solidFill>
                <a:latin typeface="標楷體" pitchFamily="65" charset="-120"/>
                <a:ea typeface="標楷體" pitchFamily="65" charset="-120"/>
              </a:rPr>
              <a:t>專業基本能力</a:t>
            </a:r>
            <a:r>
              <a:rPr lang="zh-TW" altLang="zh-TW" dirty="0" smtClean="0">
                <a:latin typeface="標楷體" pitchFamily="65" charset="-120"/>
                <a:ea typeface="標楷體" pitchFamily="65" charset="-120"/>
              </a:rPr>
              <a:t>」檢定，始得畢業。</a:t>
            </a:r>
            <a:endParaRPr lang="en-US" altLang="zh-TW" dirty="0" smtClean="0">
              <a:latin typeface="標楷體" pitchFamily="65" charset="-120"/>
              <a:ea typeface="標楷體" pitchFamily="65" charset="-120"/>
            </a:endParaRPr>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群組 6"/>
          <p:cNvGrpSpPr>
            <a:grpSpLocks/>
          </p:cNvGrpSpPr>
          <p:nvPr/>
        </p:nvGrpSpPr>
        <p:grpSpPr bwMode="auto">
          <a:xfrm>
            <a:off x="217488" y="404813"/>
            <a:ext cx="8556625" cy="6372225"/>
            <a:chOff x="216793" y="404813"/>
            <a:chExt cx="8641642" cy="6372225"/>
          </a:xfrm>
        </p:grpSpPr>
        <p:grpSp>
          <p:nvGrpSpPr>
            <p:cNvPr id="4099" name="群組 10"/>
            <p:cNvGrpSpPr>
              <a:grpSpLocks/>
            </p:cNvGrpSpPr>
            <p:nvPr/>
          </p:nvGrpSpPr>
          <p:grpSpPr bwMode="auto">
            <a:xfrm>
              <a:off x="216793" y="404813"/>
              <a:ext cx="8641642" cy="6372225"/>
              <a:chOff x="216917" y="404663"/>
              <a:chExt cx="8641642" cy="6372000"/>
            </a:xfrm>
          </p:grpSpPr>
          <p:sp>
            <p:nvSpPr>
              <p:cNvPr id="4102" name="Text Box 3"/>
              <p:cNvSpPr txBox="1">
                <a:spLocks noChangeArrowheads="1"/>
              </p:cNvSpPr>
              <p:nvPr/>
            </p:nvSpPr>
            <p:spPr bwMode="auto">
              <a:xfrm>
                <a:off x="793179" y="404663"/>
                <a:ext cx="7704137" cy="524803"/>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lnSpc>
                    <a:spcPct val="110000"/>
                  </a:lnSpc>
                  <a:spcBef>
                    <a:spcPct val="0"/>
                  </a:spcBef>
                  <a:buClrTx/>
                  <a:buSzTx/>
                  <a:buFontTx/>
                  <a:buNone/>
                </a:pPr>
                <a:r>
                  <a:rPr kumimoji="0" lang="en-US" altLang="zh-TW" sz="2600" b="1" dirty="0">
                    <a:latin typeface="Times New Roman" pitchFamily="18" charset="0"/>
                    <a:ea typeface="標楷體" pitchFamily="65" charset="-120"/>
                    <a:cs typeface="Times New Roman" pitchFamily="18" charset="0"/>
                  </a:rPr>
                  <a:t>106</a:t>
                </a:r>
                <a:r>
                  <a:rPr kumimoji="0" lang="zh-TW" altLang="en-US" sz="2600" b="1" dirty="0">
                    <a:latin typeface="標楷體" pitchFamily="65" charset="-120"/>
                    <a:ea typeface="標楷體" pitchFamily="65" charset="-120"/>
                    <a:cs typeface="Times New Roman" pitchFamily="18" charset="0"/>
                  </a:rPr>
                  <a:t>學年通識課程架構</a:t>
                </a:r>
                <a:r>
                  <a:rPr kumimoji="0" lang="en-US" altLang="zh-TW" sz="1800" b="1" dirty="0">
                    <a:latin typeface="標楷體" pitchFamily="65" charset="-120"/>
                    <a:ea typeface="標楷體" pitchFamily="65" charset="-120"/>
                    <a:cs typeface="Times New Roman" pitchFamily="18" charset="0"/>
                  </a:rPr>
                  <a:t>(</a:t>
                </a:r>
                <a:r>
                  <a:rPr kumimoji="0" lang="zh-TW" altLang="en-US" sz="1800" b="1" dirty="0">
                    <a:latin typeface="標楷體" pitchFamily="65" charset="-120"/>
                    <a:ea typeface="標楷體" pitchFamily="65" charset="-120"/>
                    <a:cs typeface="Times New Roman" pitchFamily="18" charset="0"/>
                  </a:rPr>
                  <a:t>追溯至</a:t>
                </a:r>
                <a:r>
                  <a:rPr kumimoji="0" lang="en-US" altLang="zh-TW" sz="1800" b="1" dirty="0">
                    <a:latin typeface="標楷體" pitchFamily="65" charset="-120"/>
                    <a:ea typeface="標楷體" pitchFamily="65" charset="-120"/>
                    <a:cs typeface="Times New Roman" pitchFamily="18" charset="0"/>
                  </a:rPr>
                  <a:t>97</a:t>
                </a:r>
                <a:r>
                  <a:rPr kumimoji="0" lang="zh-TW" altLang="en-US" sz="1800" b="1" dirty="0">
                    <a:latin typeface="標楷體" pitchFamily="65" charset="-120"/>
                    <a:ea typeface="標楷體" pitchFamily="65" charset="-120"/>
                    <a:cs typeface="Times New Roman" pitchFamily="18" charset="0"/>
                  </a:rPr>
                  <a:t>學年入學生</a:t>
                </a:r>
                <a:r>
                  <a:rPr kumimoji="0" lang="en-US" altLang="zh-TW" sz="1800" b="1" dirty="0">
                    <a:latin typeface="標楷體" pitchFamily="65" charset="-120"/>
                    <a:ea typeface="標楷體" pitchFamily="65" charset="-120"/>
                    <a:cs typeface="Times New Roman" pitchFamily="18" charset="0"/>
                  </a:rPr>
                  <a:t>)</a:t>
                </a:r>
                <a:endParaRPr kumimoji="0" lang="zh-TW" altLang="en-US" sz="1800" b="1" dirty="0">
                  <a:latin typeface="標楷體" pitchFamily="65" charset="-120"/>
                  <a:ea typeface="標楷體" pitchFamily="65" charset="-120"/>
                  <a:cs typeface="Times New Roman" pitchFamily="18" charset="0"/>
                </a:endParaRPr>
              </a:p>
            </p:txBody>
          </p:sp>
          <p:sp>
            <p:nvSpPr>
              <p:cNvPr id="4103" name="Text Box 7"/>
              <p:cNvSpPr txBox="1">
                <a:spLocks noChangeArrowheads="1"/>
              </p:cNvSpPr>
              <p:nvPr/>
            </p:nvSpPr>
            <p:spPr bwMode="auto">
              <a:xfrm>
                <a:off x="3251828" y="983405"/>
                <a:ext cx="2376488" cy="385271"/>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lnSpc>
                    <a:spcPts val="2000"/>
                  </a:lnSpc>
                  <a:spcBef>
                    <a:spcPct val="0"/>
                  </a:spcBef>
                  <a:buClrTx/>
                  <a:buSzTx/>
                  <a:buFontTx/>
                  <a:buNone/>
                </a:pPr>
                <a:r>
                  <a:rPr lang="zh-TW" altLang="en-US" sz="1800" b="1">
                    <a:latin typeface="標楷體" pitchFamily="65" charset="-120"/>
                    <a:ea typeface="標楷體" pitchFamily="65" charset="-120"/>
                  </a:rPr>
                  <a:t>通識課程</a:t>
                </a:r>
              </a:p>
            </p:txBody>
          </p:sp>
          <p:sp>
            <p:nvSpPr>
              <p:cNvPr id="4104" name="Line 16"/>
              <p:cNvSpPr>
                <a:spLocks noChangeShapeType="1"/>
              </p:cNvSpPr>
              <p:nvPr/>
            </p:nvSpPr>
            <p:spPr bwMode="auto">
              <a:xfrm>
                <a:off x="1908299" y="1950748"/>
                <a:ext cx="50403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05" name="Line 22"/>
              <p:cNvSpPr>
                <a:spLocks noChangeShapeType="1"/>
              </p:cNvSpPr>
              <p:nvPr/>
            </p:nvSpPr>
            <p:spPr bwMode="auto">
              <a:xfrm>
                <a:off x="755774" y="2916304"/>
                <a:ext cx="164306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06" name="Text Box 23"/>
              <p:cNvSpPr txBox="1">
                <a:spLocks noChangeArrowheads="1"/>
              </p:cNvSpPr>
              <p:nvPr/>
            </p:nvSpPr>
            <p:spPr bwMode="auto">
              <a:xfrm>
                <a:off x="577279" y="2227187"/>
                <a:ext cx="2403475" cy="546914"/>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300" b="1">
                    <a:latin typeface="Times New Roman" pitchFamily="18" charset="0"/>
                  </a:rPr>
                  <a:t>人文領域</a:t>
                </a:r>
                <a:r>
                  <a:rPr lang="en-US" altLang="zh-TW" sz="1300" b="1">
                    <a:latin typeface="Times New Roman" pitchFamily="18" charset="0"/>
                  </a:rPr>
                  <a:t>(4</a:t>
                </a:r>
                <a:r>
                  <a:rPr lang="zh-TW" altLang="en-US" sz="1300" b="1">
                    <a:latin typeface="Times New Roman" pitchFamily="18" charset="0"/>
                  </a:rPr>
                  <a:t>學分</a:t>
                </a:r>
                <a:r>
                  <a:rPr lang="en-US" altLang="zh-TW" sz="1300" b="1">
                    <a:latin typeface="Times New Roman" pitchFamily="18" charset="0"/>
                  </a:rPr>
                  <a:t>)</a:t>
                </a:r>
                <a:endParaRPr lang="zh-TW" altLang="en-US" sz="1300" b="1">
                  <a:latin typeface="Times New Roman" pitchFamily="18" charset="0"/>
                </a:endParaRPr>
              </a:p>
              <a:p>
                <a:pPr algn="ctr" eaLnBrk="1" hangingPunct="1">
                  <a:spcBef>
                    <a:spcPct val="0"/>
                  </a:spcBef>
                  <a:buClrTx/>
                  <a:buSzTx/>
                  <a:buFontTx/>
                  <a:buNone/>
                </a:pPr>
                <a:r>
                  <a:rPr lang="en-US" altLang="zh-TW" sz="1300">
                    <a:latin typeface="Times New Roman" pitchFamily="18" charset="0"/>
                  </a:rPr>
                  <a:t>(</a:t>
                </a:r>
                <a:r>
                  <a:rPr lang="zh-TW" altLang="en-US" sz="1300">
                    <a:latin typeface="Times New Roman" pitchFamily="18" charset="0"/>
                  </a:rPr>
                  <a:t>核心及延伸各必選</a:t>
                </a:r>
                <a:r>
                  <a:rPr lang="en-US" altLang="zh-TW" sz="1300">
                    <a:latin typeface="Times New Roman" pitchFamily="18" charset="0"/>
                  </a:rPr>
                  <a:t>1</a:t>
                </a:r>
                <a:r>
                  <a:rPr lang="zh-TW" altLang="en-US" sz="1300">
                    <a:latin typeface="Times New Roman" pitchFamily="18" charset="0"/>
                  </a:rPr>
                  <a:t>門</a:t>
                </a:r>
                <a:r>
                  <a:rPr lang="en-US" altLang="zh-TW" sz="1300">
                    <a:latin typeface="Times New Roman" pitchFamily="18" charset="0"/>
                  </a:rPr>
                  <a:t>2</a:t>
                </a:r>
                <a:r>
                  <a:rPr lang="zh-TW" altLang="en-US" sz="1300">
                    <a:latin typeface="Times New Roman" pitchFamily="18" charset="0"/>
                  </a:rPr>
                  <a:t>學分</a:t>
                </a:r>
                <a:r>
                  <a:rPr lang="en-US" altLang="zh-TW" sz="1300">
                    <a:latin typeface="Times New Roman" pitchFamily="18" charset="0"/>
                  </a:rPr>
                  <a:t>)</a:t>
                </a:r>
                <a:endParaRPr lang="en-US" altLang="zh-TW" sz="1300"/>
              </a:p>
            </p:txBody>
          </p:sp>
          <p:sp>
            <p:nvSpPr>
              <p:cNvPr id="4107" name="Text Box 24"/>
              <p:cNvSpPr txBox="1">
                <a:spLocks noChangeArrowheads="1"/>
              </p:cNvSpPr>
              <p:nvPr/>
            </p:nvSpPr>
            <p:spPr bwMode="auto">
              <a:xfrm>
                <a:off x="3222686" y="2217375"/>
                <a:ext cx="2447925" cy="551880"/>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300" b="1">
                    <a:latin typeface="Times New Roman" pitchFamily="18" charset="0"/>
                  </a:rPr>
                  <a:t>社會領域</a:t>
                </a:r>
                <a:r>
                  <a:rPr lang="en-US" altLang="zh-TW" sz="1300" b="1">
                    <a:latin typeface="Times New Roman" pitchFamily="18" charset="0"/>
                  </a:rPr>
                  <a:t>(4</a:t>
                </a:r>
                <a:r>
                  <a:rPr lang="zh-TW" altLang="en-US" sz="1300" b="1">
                    <a:latin typeface="Times New Roman" pitchFamily="18" charset="0"/>
                  </a:rPr>
                  <a:t>學分</a:t>
                </a:r>
                <a:r>
                  <a:rPr lang="en-US" altLang="zh-TW" sz="1300" b="1">
                    <a:latin typeface="Times New Roman" pitchFamily="18" charset="0"/>
                  </a:rPr>
                  <a:t>)</a:t>
                </a:r>
                <a:endParaRPr lang="zh-TW" altLang="en-US" sz="1300" b="1">
                  <a:latin typeface="Times New Roman" pitchFamily="18" charset="0"/>
                </a:endParaRPr>
              </a:p>
              <a:p>
                <a:pPr algn="ctr" eaLnBrk="1" hangingPunct="1">
                  <a:spcBef>
                    <a:spcPct val="0"/>
                  </a:spcBef>
                  <a:buClrTx/>
                  <a:buSzTx/>
                  <a:buFontTx/>
                  <a:buNone/>
                </a:pPr>
                <a:r>
                  <a:rPr lang="en-US" altLang="zh-TW" sz="1300">
                    <a:latin typeface="Times New Roman" pitchFamily="18" charset="0"/>
                  </a:rPr>
                  <a:t>(</a:t>
                </a:r>
                <a:r>
                  <a:rPr lang="zh-TW" altLang="en-US" sz="1300">
                    <a:latin typeface="Times New Roman" pitchFamily="18" charset="0"/>
                  </a:rPr>
                  <a:t>核心及延伸各必選</a:t>
                </a:r>
                <a:r>
                  <a:rPr lang="en-US" altLang="zh-TW" sz="1300">
                    <a:latin typeface="Times New Roman" pitchFamily="18" charset="0"/>
                  </a:rPr>
                  <a:t>1</a:t>
                </a:r>
                <a:r>
                  <a:rPr lang="zh-TW" altLang="en-US" sz="1300">
                    <a:latin typeface="Times New Roman" pitchFamily="18" charset="0"/>
                  </a:rPr>
                  <a:t>門</a:t>
                </a:r>
                <a:r>
                  <a:rPr lang="en-US" altLang="zh-TW" sz="1300">
                    <a:latin typeface="Times New Roman" pitchFamily="18" charset="0"/>
                  </a:rPr>
                  <a:t>2</a:t>
                </a:r>
                <a:r>
                  <a:rPr lang="zh-TW" altLang="en-US" sz="1300">
                    <a:latin typeface="Times New Roman" pitchFamily="18" charset="0"/>
                  </a:rPr>
                  <a:t>學分</a:t>
                </a:r>
                <a:r>
                  <a:rPr lang="en-US" altLang="zh-TW" sz="1300">
                    <a:latin typeface="Times New Roman" pitchFamily="18" charset="0"/>
                  </a:rPr>
                  <a:t>)</a:t>
                </a:r>
                <a:endParaRPr lang="en-US" altLang="zh-TW" sz="1300"/>
              </a:p>
            </p:txBody>
          </p:sp>
          <p:sp>
            <p:nvSpPr>
              <p:cNvPr id="4108" name="Text Box 25"/>
              <p:cNvSpPr txBox="1">
                <a:spLocks noChangeArrowheads="1"/>
              </p:cNvSpPr>
              <p:nvPr/>
            </p:nvSpPr>
            <p:spPr bwMode="auto">
              <a:xfrm>
                <a:off x="5904928" y="2217375"/>
                <a:ext cx="2447925" cy="551880"/>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300" b="1">
                    <a:latin typeface="Times New Roman" pitchFamily="18" charset="0"/>
                  </a:rPr>
                  <a:t>自然領域</a:t>
                </a:r>
                <a:r>
                  <a:rPr lang="en-US" altLang="zh-TW" sz="1300" b="1">
                    <a:latin typeface="Times New Roman" pitchFamily="18" charset="0"/>
                  </a:rPr>
                  <a:t>(4</a:t>
                </a:r>
                <a:r>
                  <a:rPr lang="zh-TW" altLang="en-US" sz="1300" b="1">
                    <a:latin typeface="Times New Roman" pitchFamily="18" charset="0"/>
                  </a:rPr>
                  <a:t>學分</a:t>
                </a:r>
                <a:r>
                  <a:rPr lang="en-US" altLang="zh-TW" sz="1300" b="1">
                    <a:latin typeface="Times New Roman" pitchFamily="18" charset="0"/>
                  </a:rPr>
                  <a:t>)</a:t>
                </a:r>
                <a:endParaRPr lang="zh-TW" altLang="en-US" sz="1300" b="1">
                  <a:latin typeface="Times New Roman" pitchFamily="18" charset="0"/>
                </a:endParaRPr>
              </a:p>
              <a:p>
                <a:pPr algn="ctr" eaLnBrk="1" hangingPunct="1">
                  <a:spcBef>
                    <a:spcPct val="0"/>
                  </a:spcBef>
                  <a:buClrTx/>
                  <a:buSzTx/>
                  <a:buFontTx/>
                  <a:buNone/>
                </a:pPr>
                <a:r>
                  <a:rPr lang="en-US" altLang="zh-TW" sz="1300">
                    <a:latin typeface="Times New Roman" pitchFamily="18" charset="0"/>
                  </a:rPr>
                  <a:t>(</a:t>
                </a:r>
                <a:r>
                  <a:rPr lang="zh-TW" altLang="en-US" sz="1300">
                    <a:latin typeface="Times New Roman" pitchFamily="18" charset="0"/>
                  </a:rPr>
                  <a:t>核心及延伸各必選</a:t>
                </a:r>
                <a:r>
                  <a:rPr lang="en-US" altLang="zh-TW" sz="1300">
                    <a:latin typeface="Times New Roman" pitchFamily="18" charset="0"/>
                  </a:rPr>
                  <a:t>1</a:t>
                </a:r>
                <a:r>
                  <a:rPr lang="zh-TW" altLang="en-US" sz="1300">
                    <a:latin typeface="Times New Roman" pitchFamily="18" charset="0"/>
                  </a:rPr>
                  <a:t>門</a:t>
                </a:r>
                <a:r>
                  <a:rPr lang="en-US" altLang="zh-TW" sz="1300">
                    <a:latin typeface="Times New Roman" pitchFamily="18" charset="0"/>
                  </a:rPr>
                  <a:t>2</a:t>
                </a:r>
                <a:r>
                  <a:rPr lang="zh-TW" altLang="en-US" sz="1300">
                    <a:latin typeface="Times New Roman" pitchFamily="18" charset="0"/>
                  </a:rPr>
                  <a:t>學分</a:t>
                </a:r>
                <a:r>
                  <a:rPr lang="en-US" altLang="zh-TW" sz="1300">
                    <a:latin typeface="Times New Roman" pitchFamily="18" charset="0"/>
                  </a:rPr>
                  <a:t>)</a:t>
                </a:r>
                <a:endParaRPr lang="en-US" altLang="zh-TW" sz="1300"/>
              </a:p>
            </p:txBody>
          </p:sp>
          <p:sp>
            <p:nvSpPr>
              <p:cNvPr id="4109" name="Text Box 26"/>
              <p:cNvSpPr txBox="1">
                <a:spLocks noChangeArrowheads="1"/>
              </p:cNvSpPr>
              <p:nvPr/>
            </p:nvSpPr>
            <p:spPr bwMode="auto">
              <a:xfrm>
                <a:off x="216917" y="3208787"/>
                <a:ext cx="1079500" cy="3567876"/>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200" b="1" u="sng">
                    <a:latin typeface="Times New Roman" pitchFamily="18" charset="0"/>
                  </a:rPr>
                  <a:t>核心課程</a:t>
                </a:r>
              </a:p>
              <a:p>
                <a:pPr eaLnBrk="1" hangingPunct="1">
                  <a:lnSpc>
                    <a:spcPct val="125000"/>
                  </a:lnSpc>
                  <a:spcBef>
                    <a:spcPts val="300"/>
                  </a:spcBef>
                  <a:buClrTx/>
                  <a:buSzTx/>
                  <a:buFont typeface="Times New Roman" pitchFamily="18" charset="0"/>
                  <a:buNone/>
                </a:pPr>
                <a:r>
                  <a:rPr lang="en-US" altLang="zh-TW" sz="1200">
                    <a:latin typeface="Times New Roman" pitchFamily="18" charset="0"/>
                  </a:rPr>
                  <a:t>1.</a:t>
                </a:r>
                <a:r>
                  <a:rPr lang="zh-TW" altLang="en-US" sz="1200">
                    <a:latin typeface="Times New Roman" pitchFamily="18" charset="0"/>
                  </a:rPr>
                  <a:t>世界文明</a:t>
                </a:r>
              </a:p>
              <a:p>
                <a:pPr eaLnBrk="1" hangingPunct="1">
                  <a:spcBef>
                    <a:spcPct val="0"/>
                  </a:spcBef>
                  <a:buClrTx/>
                  <a:buSzTx/>
                  <a:buFont typeface="Times New Roman" pitchFamily="18" charset="0"/>
                  <a:buChar char="2"/>
                </a:pPr>
                <a:r>
                  <a:rPr lang="en-US" altLang="zh-TW" sz="1200">
                    <a:latin typeface="Times New Roman" pitchFamily="18" charset="0"/>
                  </a:rPr>
                  <a:t>.</a:t>
                </a:r>
                <a:r>
                  <a:rPr lang="zh-TW" altLang="en-US" sz="1200">
                    <a:latin typeface="Times New Roman" pitchFamily="18" charset="0"/>
                  </a:rPr>
                  <a:t>華人歷史與</a:t>
                </a:r>
                <a:br>
                  <a:rPr lang="zh-TW" altLang="en-US" sz="1200">
                    <a:latin typeface="Times New Roman" pitchFamily="18" charset="0"/>
                  </a:rPr>
                </a:br>
                <a:r>
                  <a:rPr lang="zh-TW" altLang="en-US" sz="1200">
                    <a:latin typeface="Times New Roman" pitchFamily="18" charset="0"/>
                  </a:rPr>
                  <a:t>   文化</a:t>
                </a:r>
              </a:p>
              <a:p>
                <a:pPr eaLnBrk="1" hangingPunct="1">
                  <a:spcBef>
                    <a:spcPct val="0"/>
                  </a:spcBef>
                  <a:buClrTx/>
                  <a:buSzTx/>
                  <a:buFont typeface="Times New Roman" pitchFamily="18" charset="0"/>
                  <a:buChar char="3"/>
                </a:pPr>
                <a:r>
                  <a:rPr lang="zh-TW" altLang="en-US" sz="1200">
                    <a:latin typeface="Times New Roman" pitchFamily="18" charset="0"/>
                  </a:rPr>
                  <a:t>道德推理</a:t>
                </a:r>
              </a:p>
            </p:txBody>
          </p:sp>
          <p:sp>
            <p:nvSpPr>
              <p:cNvPr id="4110" name="Text Box 27"/>
              <p:cNvSpPr txBox="1">
                <a:spLocks noChangeArrowheads="1"/>
              </p:cNvSpPr>
              <p:nvPr/>
            </p:nvSpPr>
            <p:spPr bwMode="auto">
              <a:xfrm>
                <a:off x="6024686" y="3157078"/>
                <a:ext cx="1139825" cy="3619585"/>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200" b="1" u="sng">
                    <a:latin typeface="Times New Roman" pitchFamily="18" charset="0"/>
                  </a:rPr>
                  <a:t>核心課程</a:t>
                </a:r>
              </a:p>
              <a:p>
                <a:pPr eaLnBrk="1" hangingPunct="1">
                  <a:spcBef>
                    <a:spcPts val="300"/>
                  </a:spcBef>
                  <a:buClrTx/>
                  <a:buSzTx/>
                  <a:buFontTx/>
                  <a:buNone/>
                </a:pPr>
                <a:r>
                  <a:rPr lang="en-US" altLang="zh-TW" sz="1200"/>
                  <a:t>1.</a:t>
                </a:r>
                <a:r>
                  <a:rPr lang="zh-TW" altLang="en-US" sz="1200"/>
                  <a:t>物質科學</a:t>
                </a:r>
              </a:p>
              <a:p>
                <a:pPr eaLnBrk="1" hangingPunct="1">
                  <a:spcBef>
                    <a:spcPct val="0"/>
                  </a:spcBef>
                  <a:buClrTx/>
                  <a:buSzTx/>
                  <a:buFontTx/>
                  <a:buNone/>
                </a:pPr>
                <a:r>
                  <a:rPr lang="en-US" altLang="zh-TW" sz="1200"/>
                  <a:t>2.</a:t>
                </a:r>
                <a:r>
                  <a:rPr lang="zh-TW" altLang="en-US" sz="1200"/>
                  <a:t>生命科學</a:t>
                </a:r>
              </a:p>
              <a:p>
                <a:pPr eaLnBrk="1" hangingPunct="1">
                  <a:spcBef>
                    <a:spcPct val="0"/>
                  </a:spcBef>
                  <a:buClrTx/>
                  <a:buSzTx/>
                  <a:buFontTx/>
                  <a:buNone/>
                </a:pPr>
                <a:r>
                  <a:rPr lang="en-US" altLang="zh-TW" sz="1200"/>
                  <a:t>3.</a:t>
                </a:r>
                <a:r>
                  <a:rPr lang="zh-TW" altLang="en-US" sz="1200"/>
                  <a:t>邏輯與批判</a:t>
                </a:r>
                <a:br>
                  <a:rPr lang="zh-TW" altLang="en-US" sz="1200"/>
                </a:br>
                <a:r>
                  <a:rPr lang="zh-TW" altLang="en-US" sz="1200"/>
                  <a:t>   思考</a:t>
                </a:r>
                <a:endParaRPr lang="zh-TW" altLang="en-US" sz="1200">
                  <a:latin typeface="Times New Roman" pitchFamily="18" charset="0"/>
                </a:endParaRPr>
              </a:p>
              <a:p>
                <a:pPr eaLnBrk="1" hangingPunct="1">
                  <a:spcBef>
                    <a:spcPct val="0"/>
                  </a:spcBef>
                  <a:buClrTx/>
                  <a:buSzTx/>
                  <a:buFontTx/>
                  <a:buNone/>
                </a:pPr>
                <a:endParaRPr lang="en-US" altLang="zh-TW" sz="1200"/>
              </a:p>
            </p:txBody>
          </p:sp>
          <p:sp>
            <p:nvSpPr>
              <p:cNvPr id="2" name="Text Box 28"/>
              <p:cNvSpPr txBox="1">
                <a:spLocks noChangeArrowheads="1"/>
              </p:cNvSpPr>
              <p:nvPr/>
            </p:nvSpPr>
            <p:spPr bwMode="auto">
              <a:xfrm>
                <a:off x="1395322" y="3222376"/>
                <a:ext cx="1471805" cy="3554287"/>
              </a:xfrm>
              <a:prstGeom prst="rect">
                <a:avLst/>
              </a:prstGeom>
              <a:solidFill>
                <a:srgbClr val="FFFFFF"/>
              </a:solidFill>
              <a:ln w="9525">
                <a:solidFill>
                  <a:srgbClr val="000000"/>
                </a:solidFill>
                <a:miter lim="800000"/>
                <a:headEnd/>
                <a:tailEnd/>
              </a:ln>
            </p:spPr>
            <p:txBody>
              <a:bodyPr/>
              <a:lstStyle>
                <a:lvl1pPr marL="342900" indent="-342900"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defRPr/>
                </a:pPr>
                <a:r>
                  <a:rPr lang="zh-TW" altLang="en-US" sz="1200" b="1" u="sng" dirty="0" smtClean="0">
                    <a:latin typeface="Times New Roman" pitchFamily="18" charset="0"/>
                  </a:rPr>
                  <a:t>延伸課程</a:t>
                </a:r>
              </a:p>
              <a:p>
                <a:pPr eaLnBrk="1" hangingPunct="1">
                  <a:spcBef>
                    <a:spcPts val="300"/>
                  </a:spcBef>
                  <a:defRPr/>
                </a:pPr>
                <a:r>
                  <a:rPr lang="en-US" altLang="zh-TW" sz="1100" dirty="0" smtClean="0"/>
                  <a:t>1.</a:t>
                </a:r>
                <a:r>
                  <a:rPr lang="zh-TW" altLang="en-US" sz="1100" dirty="0" smtClean="0"/>
                  <a:t>近代世界的形成</a:t>
                </a:r>
              </a:p>
              <a:p>
                <a:pPr eaLnBrk="1" hangingPunct="1">
                  <a:defRPr/>
                </a:pPr>
                <a:r>
                  <a:rPr lang="en-US" altLang="zh-TW" sz="1100" dirty="0" smtClean="0"/>
                  <a:t>2.</a:t>
                </a:r>
                <a:r>
                  <a:rPr lang="zh-TW" altLang="en-US" sz="1100" dirty="0" smtClean="0"/>
                  <a:t>現代中國的變遷</a:t>
                </a:r>
              </a:p>
              <a:p>
                <a:pPr eaLnBrk="1" hangingPunct="1">
                  <a:defRPr/>
                </a:pPr>
                <a:r>
                  <a:rPr lang="en-US" altLang="zh-TW" sz="1100" dirty="0" smtClean="0"/>
                  <a:t>3.</a:t>
                </a:r>
                <a:r>
                  <a:rPr lang="zh-TW" altLang="en-US" sz="1100" dirty="0" smtClean="0"/>
                  <a:t>台灣開發與轉型</a:t>
                </a:r>
              </a:p>
              <a:p>
                <a:pPr eaLnBrk="1" hangingPunct="1">
                  <a:defRPr/>
                </a:pPr>
                <a:r>
                  <a:rPr lang="en-US" altLang="zh-TW" sz="1100" dirty="0" smtClean="0"/>
                  <a:t>4.</a:t>
                </a:r>
                <a:r>
                  <a:rPr lang="zh-TW" altLang="en-US" sz="1100" dirty="0" smtClean="0"/>
                  <a:t>中國藝術與美感</a:t>
                </a:r>
              </a:p>
              <a:p>
                <a:pPr eaLnBrk="1" hangingPunct="1">
                  <a:defRPr/>
                </a:pPr>
                <a:r>
                  <a:rPr lang="en-US" altLang="zh-TW" sz="1100" dirty="0" smtClean="0"/>
                  <a:t>5.</a:t>
                </a:r>
                <a:r>
                  <a:rPr lang="zh-TW" altLang="en-US" sz="1100" dirty="0" smtClean="0"/>
                  <a:t>西方藝術與美感</a:t>
                </a:r>
              </a:p>
              <a:p>
                <a:pPr eaLnBrk="1" hangingPunct="1">
                  <a:defRPr/>
                </a:pPr>
                <a:r>
                  <a:rPr lang="en-US" altLang="zh-TW" sz="1100" dirty="0" smtClean="0"/>
                  <a:t>6.</a:t>
                </a:r>
                <a:r>
                  <a:rPr lang="zh-TW" altLang="en-US" sz="1100" dirty="0" smtClean="0"/>
                  <a:t>音樂與生活</a:t>
                </a:r>
              </a:p>
              <a:p>
                <a:pPr eaLnBrk="1" hangingPunct="1">
                  <a:defRPr/>
                </a:pPr>
                <a:r>
                  <a:rPr lang="en-US" altLang="zh-TW" sz="1100" dirty="0" smtClean="0"/>
                  <a:t>7.</a:t>
                </a:r>
                <a:r>
                  <a:rPr lang="zh-TW" altLang="en-US" sz="1100" dirty="0" smtClean="0"/>
                  <a:t>舞蹈創作與欣賞</a:t>
                </a:r>
              </a:p>
              <a:p>
                <a:pPr eaLnBrk="1" hangingPunct="1">
                  <a:defRPr/>
                </a:pPr>
                <a:r>
                  <a:rPr lang="en-US" altLang="zh-TW" sz="1100" dirty="0" smtClean="0"/>
                  <a:t>8.</a:t>
                </a:r>
                <a:r>
                  <a:rPr lang="zh-TW" altLang="en-US" sz="1100" dirty="0" smtClean="0"/>
                  <a:t>人與宗教</a:t>
                </a:r>
              </a:p>
              <a:p>
                <a:pPr eaLnBrk="1" hangingPunct="1">
                  <a:defRPr/>
                </a:pPr>
                <a:r>
                  <a:rPr lang="en-US" altLang="zh-TW" sz="1100" dirty="0" smtClean="0"/>
                  <a:t>9.</a:t>
                </a:r>
                <a:r>
                  <a:rPr lang="zh-TW" altLang="en-US" sz="1100" dirty="0" smtClean="0"/>
                  <a:t>生死學</a:t>
                </a:r>
              </a:p>
              <a:p>
                <a:pPr eaLnBrk="1" hangingPunct="1">
                  <a:defRPr/>
                </a:pPr>
                <a:r>
                  <a:rPr lang="en-US" altLang="zh-TW" sz="1100" dirty="0" smtClean="0"/>
                  <a:t>10.</a:t>
                </a:r>
                <a:r>
                  <a:rPr lang="zh-TW" altLang="en-US" sz="1100" dirty="0" smtClean="0"/>
                  <a:t>經典選讀</a:t>
                </a:r>
              </a:p>
              <a:p>
                <a:pPr eaLnBrk="1" hangingPunct="1">
                  <a:defRPr/>
                </a:pPr>
                <a:r>
                  <a:rPr lang="en-US" altLang="zh-TW" sz="1100" dirty="0" smtClean="0"/>
                  <a:t>11.</a:t>
                </a:r>
                <a:r>
                  <a:rPr lang="zh-TW" altLang="en-US" sz="1100" dirty="0" smtClean="0"/>
                  <a:t>區域文化專題</a:t>
                </a:r>
                <a:endParaRPr lang="en-US" altLang="zh-TW" sz="1100" dirty="0" smtClean="0"/>
              </a:p>
              <a:p>
                <a:pPr marL="0" indent="0" eaLnBrk="1" hangingPunct="1">
                  <a:defRPr/>
                </a:pPr>
                <a:r>
                  <a:rPr lang="en-US" altLang="zh-TW" sz="1100" dirty="0" smtClean="0">
                    <a:latin typeface="Times New Roman" pitchFamily="18" charset="0"/>
                  </a:rPr>
                  <a:t>12</a:t>
                </a:r>
                <a:r>
                  <a:rPr lang="en-US" altLang="zh-TW" sz="1100" dirty="0" smtClean="0">
                    <a:solidFill>
                      <a:srgbClr val="FF0000"/>
                    </a:solidFill>
                    <a:latin typeface="Times New Roman" pitchFamily="18" charset="0"/>
                  </a:rPr>
                  <a:t>.</a:t>
                </a:r>
                <a:r>
                  <a:rPr lang="zh-TW" altLang="en-US" sz="1100" dirty="0" smtClean="0">
                    <a:latin typeface="Times New Roman" pitchFamily="18" charset="0"/>
                  </a:rPr>
                  <a:t>音樂欣賞</a:t>
                </a:r>
              </a:p>
              <a:p>
                <a:pPr marL="0" indent="0" eaLnBrk="1" hangingPunct="1">
                  <a:defRPr/>
                </a:pPr>
                <a:r>
                  <a:rPr lang="en-US" altLang="zh-TW" sz="1100" dirty="0" smtClean="0">
                    <a:latin typeface="Times New Roman" pitchFamily="18" charset="0"/>
                  </a:rPr>
                  <a:t>13.</a:t>
                </a:r>
                <a:r>
                  <a:rPr lang="zh-TW" altLang="en-US" sz="1100" dirty="0" smtClean="0">
                    <a:latin typeface="Times New Roman" pitchFamily="18" charset="0"/>
                  </a:rPr>
                  <a:t>攝影藝術欣賞</a:t>
                </a:r>
                <a:endParaRPr lang="en-US" altLang="zh-TW" sz="1100" dirty="0" smtClean="0">
                  <a:latin typeface="Times New Roman" pitchFamily="18" charset="0"/>
                </a:endParaRPr>
              </a:p>
              <a:p>
                <a:pPr marL="0" indent="0" eaLnBrk="1" hangingPunct="1">
                  <a:defRPr/>
                </a:pPr>
                <a:r>
                  <a:rPr lang="en-US" altLang="zh-TW" sz="1100" dirty="0" smtClean="0">
                    <a:latin typeface="Times New Roman" pitchFamily="18" charset="0"/>
                  </a:rPr>
                  <a:t>14.</a:t>
                </a:r>
                <a:r>
                  <a:rPr lang="zh-TW" altLang="en-US" sz="1100" dirty="0">
                    <a:latin typeface="Times New Roman" pitchFamily="18" charset="0"/>
                  </a:rPr>
                  <a:t>創新思維與文</a:t>
                </a:r>
                <a:r>
                  <a:rPr lang="zh-TW" altLang="en-US" sz="1100" dirty="0" smtClean="0">
                    <a:latin typeface="Times New Roman" pitchFamily="18" charset="0"/>
                  </a:rPr>
                  <a:t>創</a:t>
                </a:r>
                <a:r>
                  <a:rPr lang="en-US" altLang="zh-TW" sz="1100" dirty="0" smtClean="0">
                    <a:latin typeface="Times New Roman" pitchFamily="18" charset="0"/>
                  </a:rPr>
                  <a:t/>
                </a:r>
                <a:br>
                  <a:rPr lang="en-US" altLang="zh-TW" sz="1100" dirty="0" smtClean="0">
                    <a:latin typeface="Times New Roman" pitchFamily="18" charset="0"/>
                  </a:rPr>
                </a:br>
                <a:r>
                  <a:rPr lang="en-US" altLang="zh-TW" sz="1100" dirty="0" smtClean="0">
                    <a:latin typeface="Times New Roman" pitchFamily="18" charset="0"/>
                  </a:rPr>
                  <a:t>    </a:t>
                </a:r>
                <a:r>
                  <a:rPr lang="zh-TW" altLang="en-US" sz="1100" dirty="0" smtClean="0">
                    <a:latin typeface="Times New Roman" pitchFamily="18" charset="0"/>
                  </a:rPr>
                  <a:t>產業</a:t>
                </a:r>
              </a:p>
              <a:p>
                <a:pPr eaLnBrk="1" hangingPunct="1">
                  <a:buFontTx/>
                  <a:buAutoNum type="arabicPeriod"/>
                  <a:defRPr/>
                </a:pPr>
                <a:endParaRPr lang="en-US" altLang="zh-TW" sz="1200" dirty="0" smtClean="0">
                  <a:latin typeface="Times New Roman" pitchFamily="18" charset="0"/>
                </a:endParaRPr>
              </a:p>
            </p:txBody>
          </p:sp>
          <p:sp>
            <p:nvSpPr>
              <p:cNvPr id="4112" name="Text Box 29"/>
              <p:cNvSpPr txBox="1">
                <a:spLocks noChangeArrowheads="1"/>
              </p:cNvSpPr>
              <p:nvPr/>
            </p:nvSpPr>
            <p:spPr bwMode="auto">
              <a:xfrm>
                <a:off x="7246378" y="3126720"/>
                <a:ext cx="1612181" cy="3625167"/>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200" b="1" u="sng">
                    <a:latin typeface="Times New Roman" pitchFamily="18" charset="0"/>
                  </a:rPr>
                  <a:t>延伸課程</a:t>
                </a:r>
              </a:p>
              <a:p>
                <a:pPr eaLnBrk="1" hangingPunct="1">
                  <a:spcBef>
                    <a:spcPts val="300"/>
                  </a:spcBef>
                  <a:buClrTx/>
                  <a:buSzTx/>
                  <a:buFontTx/>
                  <a:buNone/>
                </a:pPr>
                <a:r>
                  <a:rPr lang="en-US" altLang="zh-TW" sz="1000"/>
                  <a:t>1.</a:t>
                </a:r>
                <a:r>
                  <a:rPr lang="zh-TW" altLang="en-US" sz="1000"/>
                  <a:t>科學與人生</a:t>
                </a:r>
              </a:p>
              <a:p>
                <a:pPr eaLnBrk="1" hangingPunct="1">
                  <a:spcBef>
                    <a:spcPct val="0"/>
                  </a:spcBef>
                  <a:buClrTx/>
                  <a:buSzTx/>
                  <a:buFontTx/>
                  <a:buNone/>
                </a:pPr>
                <a:r>
                  <a:rPr lang="en-US" altLang="zh-TW" sz="1000"/>
                  <a:t>2.</a:t>
                </a:r>
                <a:r>
                  <a:rPr lang="zh-TW" altLang="en-US" sz="1000"/>
                  <a:t>現代科技與人類文</a:t>
                </a:r>
                <a:r>
                  <a:rPr lang="en-US" altLang="zh-TW" sz="1000"/>
                  <a:t/>
                </a:r>
                <a:br>
                  <a:rPr lang="en-US" altLang="zh-TW" sz="1000"/>
                </a:br>
                <a:r>
                  <a:rPr lang="zh-TW" altLang="en-US" sz="1000"/>
                  <a:t>   明</a:t>
                </a:r>
              </a:p>
              <a:p>
                <a:pPr eaLnBrk="1" hangingPunct="1">
                  <a:spcBef>
                    <a:spcPct val="0"/>
                  </a:spcBef>
                  <a:buClrTx/>
                  <a:buSzTx/>
                  <a:buFontTx/>
                  <a:buNone/>
                </a:pPr>
                <a:r>
                  <a:rPr lang="en-US" altLang="zh-TW" sz="1000"/>
                  <a:t>3.</a:t>
                </a:r>
                <a:r>
                  <a:rPr lang="zh-TW" altLang="en-US" sz="1000"/>
                  <a:t>醫學與健康</a:t>
                </a:r>
              </a:p>
              <a:p>
                <a:pPr eaLnBrk="1" hangingPunct="1">
                  <a:spcBef>
                    <a:spcPct val="0"/>
                  </a:spcBef>
                  <a:buClrTx/>
                  <a:buSzTx/>
                  <a:buFontTx/>
                  <a:buNone/>
                </a:pPr>
                <a:r>
                  <a:rPr lang="en-US" altLang="zh-TW" sz="1000"/>
                  <a:t>4.</a:t>
                </a:r>
                <a:r>
                  <a:rPr lang="zh-TW" altLang="en-US" sz="1000"/>
                  <a:t>生物科技概論</a:t>
                </a:r>
              </a:p>
              <a:p>
                <a:pPr eaLnBrk="1" hangingPunct="1">
                  <a:spcBef>
                    <a:spcPct val="0"/>
                  </a:spcBef>
                  <a:buClrTx/>
                  <a:buSzTx/>
                  <a:buFontTx/>
                  <a:buNone/>
                </a:pPr>
                <a:r>
                  <a:rPr lang="en-US" altLang="zh-TW" sz="1000"/>
                  <a:t>5.</a:t>
                </a:r>
                <a:r>
                  <a:rPr lang="zh-TW" altLang="en-US" sz="1000"/>
                  <a:t>科技及專業倫理</a:t>
                </a:r>
              </a:p>
              <a:p>
                <a:pPr eaLnBrk="1" hangingPunct="1">
                  <a:spcBef>
                    <a:spcPct val="0"/>
                  </a:spcBef>
                  <a:buClrTx/>
                  <a:buSzTx/>
                  <a:buFontTx/>
                  <a:buNone/>
                </a:pPr>
                <a:r>
                  <a:rPr lang="en-US" altLang="zh-TW" sz="1000"/>
                  <a:t>6.</a:t>
                </a:r>
                <a:r>
                  <a:rPr lang="zh-TW" altLang="en-US" sz="1000"/>
                  <a:t>台灣環境生態</a:t>
                </a:r>
              </a:p>
              <a:p>
                <a:pPr eaLnBrk="1" hangingPunct="1">
                  <a:spcBef>
                    <a:spcPct val="0"/>
                  </a:spcBef>
                  <a:buClrTx/>
                  <a:buSzTx/>
                  <a:buFontTx/>
                  <a:buNone/>
                </a:pPr>
                <a:r>
                  <a:rPr lang="en-US" altLang="zh-TW" sz="1000"/>
                  <a:t>7.</a:t>
                </a:r>
                <a:r>
                  <a:rPr lang="zh-TW" altLang="en-US" sz="1000"/>
                  <a:t>綠建築與環境設計</a:t>
                </a:r>
              </a:p>
              <a:p>
                <a:pPr eaLnBrk="1" hangingPunct="1">
                  <a:spcBef>
                    <a:spcPct val="0"/>
                  </a:spcBef>
                  <a:buClrTx/>
                  <a:buSzTx/>
                  <a:buFontTx/>
                  <a:buNone/>
                </a:pPr>
                <a:r>
                  <a:rPr lang="en-US" altLang="zh-TW" sz="1000"/>
                  <a:t>8.</a:t>
                </a:r>
                <a:r>
                  <a:rPr lang="zh-TW" altLang="en-US" sz="1000"/>
                  <a:t>台灣空間資料與</a:t>
                </a:r>
              </a:p>
              <a:p>
                <a:pPr eaLnBrk="1" hangingPunct="1">
                  <a:spcBef>
                    <a:spcPct val="0"/>
                  </a:spcBef>
                  <a:buClrTx/>
                  <a:buSzTx/>
                  <a:buFontTx/>
                  <a:buNone/>
                </a:pPr>
                <a:r>
                  <a:rPr lang="zh-TW" altLang="en-US" sz="1000"/>
                  <a:t>   資源分析</a:t>
                </a:r>
              </a:p>
              <a:p>
                <a:pPr eaLnBrk="1" hangingPunct="1">
                  <a:spcBef>
                    <a:spcPct val="0"/>
                  </a:spcBef>
                  <a:buClrTx/>
                  <a:buSzTx/>
                  <a:buFontTx/>
                  <a:buNone/>
                </a:pPr>
                <a:r>
                  <a:rPr lang="en-US" altLang="zh-TW" sz="1000"/>
                  <a:t>9.</a:t>
                </a:r>
                <a:r>
                  <a:rPr lang="zh-TW" altLang="en-US" sz="1000"/>
                  <a:t>環境保護概論</a:t>
                </a:r>
              </a:p>
              <a:p>
                <a:pPr eaLnBrk="1" hangingPunct="1">
                  <a:spcBef>
                    <a:spcPct val="0"/>
                  </a:spcBef>
                  <a:buClrTx/>
                  <a:buSzTx/>
                  <a:buFontTx/>
                  <a:buNone/>
                </a:pPr>
                <a:r>
                  <a:rPr lang="en-US" altLang="zh-TW" sz="1000"/>
                  <a:t>10.</a:t>
                </a:r>
                <a:r>
                  <a:rPr lang="zh-TW" altLang="en-US" sz="1000"/>
                  <a:t>環境與人</a:t>
                </a:r>
              </a:p>
              <a:p>
                <a:pPr eaLnBrk="1" hangingPunct="1">
                  <a:spcBef>
                    <a:spcPct val="0"/>
                  </a:spcBef>
                  <a:buClrTx/>
                  <a:buSzTx/>
                  <a:buFontTx/>
                  <a:buNone/>
                </a:pPr>
                <a:r>
                  <a:rPr lang="en-US" altLang="zh-TW" sz="1000"/>
                  <a:t>11.</a:t>
                </a:r>
                <a:r>
                  <a:rPr lang="zh-TW" altLang="en-US" sz="1000"/>
                  <a:t>認識星空</a:t>
                </a:r>
              </a:p>
              <a:p>
                <a:pPr eaLnBrk="1" hangingPunct="1">
                  <a:spcBef>
                    <a:spcPct val="0"/>
                  </a:spcBef>
                  <a:buClrTx/>
                  <a:buSzTx/>
                  <a:buFontTx/>
                  <a:buNone/>
                </a:pPr>
                <a:r>
                  <a:rPr lang="en-US" altLang="zh-TW" sz="1000"/>
                  <a:t>12.</a:t>
                </a:r>
                <a:r>
                  <a:rPr lang="zh-TW" altLang="en-US" sz="1000"/>
                  <a:t>環境變遷與永續</a:t>
                </a:r>
                <a:r>
                  <a:rPr lang="en-US" altLang="zh-TW" sz="1000"/>
                  <a:t/>
                </a:r>
                <a:br>
                  <a:rPr lang="en-US" altLang="zh-TW" sz="1000"/>
                </a:br>
                <a:r>
                  <a:rPr lang="zh-TW" altLang="en-US" sz="1000"/>
                  <a:t>     發展</a:t>
                </a:r>
                <a:endParaRPr lang="zh-TW" altLang="en-US" sz="1000">
                  <a:latin typeface="Times New Roman" pitchFamily="18" charset="0"/>
                </a:endParaRPr>
              </a:p>
              <a:p>
                <a:pPr eaLnBrk="1" hangingPunct="1">
                  <a:spcBef>
                    <a:spcPct val="0"/>
                  </a:spcBef>
                  <a:buClrTx/>
                  <a:buSzTx/>
                  <a:buFontTx/>
                  <a:buNone/>
                </a:pPr>
                <a:r>
                  <a:rPr lang="en-US" altLang="zh-TW" sz="1000">
                    <a:latin typeface="Times New Roman" pitchFamily="18" charset="0"/>
                  </a:rPr>
                  <a:t>13.</a:t>
                </a:r>
                <a:r>
                  <a:rPr lang="zh-TW" altLang="en-US" sz="1000">
                    <a:latin typeface="Times New Roman" pitchFamily="18" charset="0"/>
                  </a:rPr>
                  <a:t>綠能科技概論</a:t>
                </a:r>
                <a:endParaRPr lang="en-US" altLang="zh-TW" sz="1000">
                  <a:latin typeface="Times New Roman" pitchFamily="18" charset="0"/>
                </a:endParaRPr>
              </a:p>
              <a:p>
                <a:pPr eaLnBrk="1" hangingPunct="1">
                  <a:spcBef>
                    <a:spcPct val="0"/>
                  </a:spcBef>
                  <a:buClrTx/>
                  <a:buSzTx/>
                  <a:buFontTx/>
                  <a:buNone/>
                </a:pPr>
                <a:r>
                  <a:rPr lang="en-US" altLang="zh-TW" sz="1000">
                    <a:latin typeface="Times New Roman" pitchFamily="18" charset="0"/>
                  </a:rPr>
                  <a:t>14.</a:t>
                </a:r>
                <a:r>
                  <a:rPr lang="zh-TW" altLang="en-US" sz="1000">
                    <a:latin typeface="Times New Roman" pitchFamily="18" charset="0"/>
                  </a:rPr>
                  <a:t> </a:t>
                </a:r>
                <a:r>
                  <a:rPr lang="en-US" altLang="zh-TW" sz="1000">
                    <a:latin typeface="Times New Roman" pitchFamily="18" charset="0"/>
                  </a:rPr>
                  <a:t>VR(</a:t>
                </a:r>
                <a:r>
                  <a:rPr lang="zh-TW" altLang="en-US" sz="1000">
                    <a:latin typeface="Times New Roman" pitchFamily="18" charset="0"/>
                  </a:rPr>
                  <a:t>虛擬實境</a:t>
                </a:r>
                <a:r>
                  <a:rPr lang="en-US" altLang="zh-TW" sz="1000">
                    <a:latin typeface="Times New Roman" pitchFamily="18" charset="0"/>
                  </a:rPr>
                  <a:t>)</a:t>
                </a:r>
                <a:r>
                  <a:rPr lang="zh-TW" altLang="en-US" sz="1000">
                    <a:latin typeface="Times New Roman" pitchFamily="18" charset="0"/>
                  </a:rPr>
                  <a:t>的</a:t>
                </a:r>
                <a:r>
                  <a:rPr lang="en-US" altLang="zh-TW" sz="1000">
                    <a:latin typeface="Times New Roman" pitchFamily="18" charset="0"/>
                  </a:rPr>
                  <a:t>UX</a:t>
                </a:r>
                <a:br>
                  <a:rPr lang="en-US" altLang="zh-TW" sz="1000">
                    <a:latin typeface="Times New Roman" pitchFamily="18" charset="0"/>
                  </a:rPr>
                </a:br>
                <a:r>
                  <a:rPr lang="en-US" altLang="zh-TW" sz="1000">
                    <a:latin typeface="Times New Roman" pitchFamily="18" charset="0"/>
                  </a:rPr>
                  <a:t>      </a:t>
                </a:r>
                <a:r>
                  <a:rPr lang="zh-TW" altLang="en-US" sz="1000">
                    <a:latin typeface="Times New Roman" pitchFamily="18" charset="0"/>
                  </a:rPr>
                  <a:t>設計與廣告創作</a:t>
                </a:r>
                <a:endParaRPr lang="en-US" altLang="zh-TW" sz="1000">
                  <a:latin typeface="Times New Roman" pitchFamily="18" charset="0"/>
                </a:endParaRPr>
              </a:p>
              <a:p>
                <a:pPr eaLnBrk="1" hangingPunct="1">
                  <a:spcBef>
                    <a:spcPct val="0"/>
                  </a:spcBef>
                  <a:buClrTx/>
                  <a:buSzTx/>
                  <a:buFontTx/>
                  <a:buNone/>
                </a:pPr>
                <a:r>
                  <a:rPr lang="en-US" altLang="zh-TW" sz="1000">
                    <a:latin typeface="Times New Roman" pitchFamily="18" charset="0"/>
                  </a:rPr>
                  <a:t>15.</a:t>
                </a:r>
                <a:r>
                  <a:rPr lang="zh-TW" altLang="en-US" sz="1000">
                    <a:latin typeface="Times New Roman" pitchFamily="18" charset="0"/>
                  </a:rPr>
                  <a:t>設計</a:t>
                </a:r>
                <a:r>
                  <a:rPr lang="zh-TW" altLang="en-US" sz="1000"/>
                  <a:t>思維</a:t>
                </a:r>
                <a:r>
                  <a:rPr lang="zh-TW" altLang="en-US" sz="1000">
                    <a:latin typeface="Times New Roman" pitchFamily="18" charset="0"/>
                  </a:rPr>
                  <a:t>與創新方</a:t>
                </a:r>
                <a:r>
                  <a:rPr lang="en-US" altLang="zh-TW" sz="1000">
                    <a:latin typeface="Times New Roman" pitchFamily="18" charset="0"/>
                  </a:rPr>
                  <a:t/>
                </a:r>
                <a:br>
                  <a:rPr lang="en-US" altLang="zh-TW" sz="1000">
                    <a:latin typeface="Times New Roman" pitchFamily="18" charset="0"/>
                  </a:rPr>
                </a:br>
                <a:r>
                  <a:rPr lang="en-US" altLang="zh-TW" sz="1000">
                    <a:latin typeface="Times New Roman" pitchFamily="18" charset="0"/>
                  </a:rPr>
                  <a:t>     </a:t>
                </a:r>
                <a:r>
                  <a:rPr lang="zh-TW" altLang="en-US" sz="1000">
                    <a:latin typeface="Times New Roman" pitchFamily="18" charset="0"/>
                  </a:rPr>
                  <a:t>法</a:t>
                </a:r>
                <a:endParaRPr lang="en-US" altLang="zh-TW" sz="1000">
                  <a:latin typeface="Times New Roman" pitchFamily="18" charset="0"/>
                </a:endParaRPr>
              </a:p>
              <a:p>
                <a:pPr eaLnBrk="1" hangingPunct="1">
                  <a:spcBef>
                    <a:spcPct val="0"/>
                  </a:spcBef>
                  <a:buClrTx/>
                  <a:buSzTx/>
                  <a:buFontTx/>
                  <a:buNone/>
                </a:pPr>
                <a:r>
                  <a:rPr lang="en-US" altLang="zh-TW" sz="1000">
                    <a:latin typeface="Times New Roman" pitchFamily="18" charset="0"/>
                  </a:rPr>
                  <a:t>16.</a:t>
                </a:r>
                <a:r>
                  <a:rPr lang="zh-TW" altLang="en-US" sz="1000">
                    <a:latin typeface="Times New Roman" pitchFamily="18" charset="0"/>
                  </a:rPr>
                  <a:t>設計思維與創新方法</a:t>
                </a:r>
                <a:endParaRPr lang="en-US" altLang="zh-TW" sz="1000"/>
              </a:p>
            </p:txBody>
          </p:sp>
          <p:sp>
            <p:nvSpPr>
              <p:cNvPr id="4113" name="Line 30"/>
              <p:cNvSpPr>
                <a:spLocks noChangeShapeType="1"/>
              </p:cNvSpPr>
              <p:nvPr/>
            </p:nvSpPr>
            <p:spPr bwMode="auto">
              <a:xfrm>
                <a:off x="1740817" y="2774102"/>
                <a:ext cx="0" cy="1163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4" name="Line 31"/>
              <p:cNvSpPr>
                <a:spLocks noChangeShapeType="1"/>
              </p:cNvSpPr>
              <p:nvPr/>
            </p:nvSpPr>
            <p:spPr bwMode="auto">
              <a:xfrm>
                <a:off x="3851399" y="2916304"/>
                <a:ext cx="14414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5" name="Line 32"/>
              <p:cNvSpPr>
                <a:spLocks noChangeShapeType="1"/>
              </p:cNvSpPr>
              <p:nvPr/>
            </p:nvSpPr>
            <p:spPr bwMode="auto">
              <a:xfrm>
                <a:off x="4502274" y="2793493"/>
                <a:ext cx="1587" cy="1163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6" name="Line 33"/>
              <p:cNvSpPr>
                <a:spLocks noChangeShapeType="1"/>
              </p:cNvSpPr>
              <p:nvPr/>
            </p:nvSpPr>
            <p:spPr bwMode="auto">
              <a:xfrm>
                <a:off x="7093073" y="2793493"/>
                <a:ext cx="0" cy="1163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7" name="Line 34"/>
              <p:cNvSpPr>
                <a:spLocks noChangeShapeType="1"/>
              </p:cNvSpPr>
              <p:nvPr/>
            </p:nvSpPr>
            <p:spPr bwMode="auto">
              <a:xfrm>
                <a:off x="755774" y="2942159"/>
                <a:ext cx="0"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8" name="Line 35"/>
              <p:cNvSpPr>
                <a:spLocks noChangeShapeType="1"/>
              </p:cNvSpPr>
              <p:nvPr/>
            </p:nvSpPr>
            <p:spPr bwMode="auto">
              <a:xfrm>
                <a:off x="2411537" y="2929231"/>
                <a:ext cx="0"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9" name="Line 36"/>
              <p:cNvSpPr>
                <a:spLocks noChangeShapeType="1"/>
              </p:cNvSpPr>
              <p:nvPr/>
            </p:nvSpPr>
            <p:spPr bwMode="auto">
              <a:xfrm>
                <a:off x="3851399" y="2916304"/>
                <a:ext cx="1588"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0" name="Line 37"/>
              <p:cNvSpPr>
                <a:spLocks noChangeShapeType="1"/>
              </p:cNvSpPr>
              <p:nvPr/>
            </p:nvSpPr>
            <p:spPr bwMode="auto">
              <a:xfrm>
                <a:off x="5292848" y="2916304"/>
                <a:ext cx="1588"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1" name="Line 38"/>
              <p:cNvSpPr>
                <a:spLocks noChangeShapeType="1"/>
              </p:cNvSpPr>
              <p:nvPr/>
            </p:nvSpPr>
            <p:spPr bwMode="auto">
              <a:xfrm>
                <a:off x="6516811" y="2916304"/>
                <a:ext cx="0"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2" name="Line 39"/>
              <p:cNvSpPr>
                <a:spLocks noChangeShapeType="1"/>
              </p:cNvSpPr>
              <p:nvPr/>
            </p:nvSpPr>
            <p:spPr bwMode="auto">
              <a:xfrm>
                <a:off x="7897936" y="2924384"/>
                <a:ext cx="0" cy="23269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3" name="Line 40"/>
              <p:cNvSpPr>
                <a:spLocks noChangeShapeType="1"/>
              </p:cNvSpPr>
              <p:nvPr/>
            </p:nvSpPr>
            <p:spPr bwMode="auto">
              <a:xfrm>
                <a:off x="6516811" y="2916304"/>
                <a:ext cx="137318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4" name="Text Box 41"/>
              <p:cNvSpPr txBox="1">
                <a:spLocks noChangeArrowheads="1"/>
              </p:cNvSpPr>
              <p:nvPr/>
            </p:nvSpPr>
            <p:spPr bwMode="auto">
              <a:xfrm>
                <a:off x="2953767" y="3182933"/>
                <a:ext cx="1414253" cy="3593730"/>
              </a:xfrm>
              <a:prstGeom prst="rect">
                <a:avLst/>
              </a:prstGeom>
              <a:solidFill>
                <a:srgbClr val="FFFFFF"/>
              </a:solidFill>
              <a:ln w="9525">
                <a:solidFill>
                  <a:srgbClr val="000000"/>
                </a:solidFill>
                <a:miter lim="800000"/>
                <a:headEnd/>
                <a:tailEnd/>
              </a:ln>
            </p:spPr>
            <p:txBody>
              <a:bodyPr/>
              <a:lstStyle>
                <a:lvl1pPr marL="342900" indent="-342900">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200" b="1" u="sng">
                    <a:latin typeface="Times New Roman" pitchFamily="18" charset="0"/>
                  </a:rPr>
                  <a:t>核心課程</a:t>
                </a:r>
              </a:p>
              <a:p>
                <a:pPr eaLnBrk="1" hangingPunct="1">
                  <a:lnSpc>
                    <a:spcPct val="125000"/>
                  </a:lnSpc>
                  <a:spcBef>
                    <a:spcPts val="300"/>
                  </a:spcBef>
                  <a:buClrTx/>
                  <a:buSzTx/>
                  <a:buFontTx/>
                  <a:buNone/>
                </a:pPr>
                <a:r>
                  <a:rPr lang="en-US" altLang="zh-TW" sz="1200"/>
                  <a:t>1.</a:t>
                </a:r>
                <a:r>
                  <a:rPr lang="zh-TW" altLang="en-US" sz="1200"/>
                  <a:t>民主與法治</a:t>
                </a:r>
              </a:p>
              <a:p>
                <a:pPr eaLnBrk="1" hangingPunct="1">
                  <a:spcBef>
                    <a:spcPct val="0"/>
                  </a:spcBef>
                  <a:buClrTx/>
                  <a:buSzTx/>
                  <a:buFontTx/>
                  <a:buNone/>
                </a:pPr>
                <a:r>
                  <a:rPr lang="en-US" altLang="zh-TW" sz="1200"/>
                  <a:t>2.</a:t>
                </a:r>
                <a:r>
                  <a:rPr lang="zh-TW" altLang="en-US" sz="1200"/>
                  <a:t>國家與市場</a:t>
                </a:r>
              </a:p>
              <a:p>
                <a:pPr eaLnBrk="1" hangingPunct="1">
                  <a:spcBef>
                    <a:spcPct val="0"/>
                  </a:spcBef>
                  <a:buClrTx/>
                  <a:buSzTx/>
                  <a:buFontTx/>
                  <a:buNone/>
                </a:pPr>
                <a:r>
                  <a:rPr lang="en-US" altLang="zh-TW" sz="1200"/>
                  <a:t>3.</a:t>
                </a:r>
                <a:r>
                  <a:rPr lang="zh-TW" altLang="en-US" sz="1200"/>
                  <a:t>公民與多元社會</a:t>
                </a:r>
              </a:p>
            </p:txBody>
          </p:sp>
          <p:sp>
            <p:nvSpPr>
              <p:cNvPr id="4125" name="Text Box 42"/>
              <p:cNvSpPr txBox="1">
                <a:spLocks noChangeArrowheads="1"/>
              </p:cNvSpPr>
              <p:nvPr/>
            </p:nvSpPr>
            <p:spPr bwMode="auto">
              <a:xfrm>
                <a:off x="4449887" y="3182931"/>
                <a:ext cx="1511300" cy="3593732"/>
              </a:xfrm>
              <a:prstGeom prst="rect">
                <a:avLst/>
              </a:prstGeom>
              <a:solidFill>
                <a:srgbClr val="FFFFFF"/>
              </a:solidFill>
              <a:ln w="9525">
                <a:solidFill>
                  <a:srgbClr val="000000"/>
                </a:solidFill>
                <a:miter lim="800000"/>
                <a:headEnd/>
                <a:tailEnd/>
              </a:ln>
            </p:spPr>
            <p:txBody>
              <a:bodyPr/>
              <a:lstStyle>
                <a:lvl1pPr>
                  <a:spcBef>
                    <a:spcPct val="20000"/>
                  </a:spcBef>
                  <a:buClr>
                    <a:schemeClr val="accent1"/>
                  </a:buClr>
                  <a:buSzPct val="65000"/>
                  <a:buFont typeface="Wingdings" pitchFamily="2" charset="2"/>
                  <a:buChar char="n"/>
                  <a:defRPr kumimoji="1" sz="3000">
                    <a:solidFill>
                      <a:schemeClr val="tx1"/>
                    </a:solidFill>
                    <a:latin typeface="Arial" pitchFamily="34" charset="0"/>
                    <a:ea typeface="新細明體" pitchFamily="18"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pitchFamily="34" charset="0"/>
                    <a:ea typeface="新細明體" pitchFamily="18"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pitchFamily="34" charset="0"/>
                    <a:ea typeface="新細明體" pitchFamily="18"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pitchFamily="34" charset="0"/>
                    <a:ea typeface="新細明體" pitchFamily="18"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新細明體" pitchFamily="18" charset="-120"/>
                  </a:defRPr>
                </a:lvl9pPr>
              </a:lstStyle>
              <a:p>
                <a:pPr algn="ctr" eaLnBrk="1" hangingPunct="1">
                  <a:spcBef>
                    <a:spcPct val="0"/>
                  </a:spcBef>
                  <a:buClrTx/>
                  <a:buSzTx/>
                  <a:buFontTx/>
                  <a:buNone/>
                </a:pPr>
                <a:r>
                  <a:rPr lang="zh-TW" altLang="en-US" sz="1200" b="1" u="sng">
                    <a:latin typeface="Times New Roman" pitchFamily="18" charset="0"/>
                  </a:rPr>
                  <a:t>延伸課程</a:t>
                </a:r>
              </a:p>
              <a:p>
                <a:pPr eaLnBrk="1" hangingPunct="1">
                  <a:spcBef>
                    <a:spcPts val="300"/>
                  </a:spcBef>
                  <a:buClrTx/>
                  <a:buSzTx/>
                  <a:buFontTx/>
                  <a:buNone/>
                </a:pPr>
                <a:r>
                  <a:rPr lang="en-US" altLang="zh-TW" sz="1000"/>
                  <a:t>1.</a:t>
                </a:r>
                <a:r>
                  <a:rPr lang="zh-TW" altLang="en-US" sz="1000"/>
                  <a:t>社會問題分析</a:t>
                </a:r>
              </a:p>
              <a:p>
                <a:pPr eaLnBrk="1" hangingPunct="1">
                  <a:spcBef>
                    <a:spcPct val="0"/>
                  </a:spcBef>
                  <a:buClrTx/>
                  <a:buSzTx/>
                  <a:buFontTx/>
                  <a:buNone/>
                </a:pPr>
                <a:r>
                  <a:rPr lang="en-US" altLang="zh-TW" sz="1000"/>
                  <a:t>2.</a:t>
                </a:r>
                <a:r>
                  <a:rPr lang="zh-TW" altLang="en-US" sz="1000"/>
                  <a:t>職場倫理</a:t>
                </a:r>
              </a:p>
              <a:p>
                <a:pPr eaLnBrk="1" hangingPunct="1">
                  <a:spcBef>
                    <a:spcPct val="0"/>
                  </a:spcBef>
                  <a:buClrTx/>
                  <a:buSzTx/>
                  <a:buFontTx/>
                  <a:buNone/>
                </a:pPr>
                <a:r>
                  <a:rPr lang="en-US" altLang="zh-TW" sz="1000"/>
                  <a:t>3.</a:t>
                </a:r>
                <a:r>
                  <a:rPr lang="zh-TW" altLang="en-US" sz="1000"/>
                  <a:t>休閒與流行文化</a:t>
                </a:r>
              </a:p>
              <a:p>
                <a:pPr eaLnBrk="1" hangingPunct="1">
                  <a:spcBef>
                    <a:spcPct val="0"/>
                  </a:spcBef>
                  <a:buClrTx/>
                  <a:buSzTx/>
                  <a:buFontTx/>
                  <a:buNone/>
                </a:pPr>
                <a:r>
                  <a:rPr lang="en-US" altLang="zh-TW" sz="1000"/>
                  <a:t>4.</a:t>
                </a:r>
                <a:r>
                  <a:rPr lang="zh-TW" altLang="en-US" sz="1000"/>
                  <a:t>媒體識讀</a:t>
                </a:r>
              </a:p>
              <a:p>
                <a:pPr eaLnBrk="1" hangingPunct="1">
                  <a:spcBef>
                    <a:spcPct val="0"/>
                  </a:spcBef>
                  <a:buClrTx/>
                  <a:buSzTx/>
                  <a:buFontTx/>
                  <a:buNone/>
                </a:pPr>
                <a:r>
                  <a:rPr lang="en-US" altLang="zh-TW" sz="1000"/>
                  <a:t>5.</a:t>
                </a:r>
                <a:r>
                  <a:rPr lang="zh-TW" altLang="en-US" sz="1000"/>
                  <a:t>全球化的理論與</a:t>
                </a:r>
                <a:r>
                  <a:rPr lang="en-US" altLang="zh-TW" sz="1000"/>
                  <a:t/>
                </a:r>
                <a:br>
                  <a:rPr lang="en-US" altLang="zh-TW" sz="1000"/>
                </a:br>
                <a:r>
                  <a:rPr lang="en-US" altLang="zh-TW" sz="1000"/>
                  <a:t>   </a:t>
                </a:r>
                <a:r>
                  <a:rPr lang="zh-TW" altLang="en-US" sz="1000"/>
                  <a:t>實務</a:t>
                </a:r>
              </a:p>
              <a:p>
                <a:pPr eaLnBrk="1" hangingPunct="1">
                  <a:spcBef>
                    <a:spcPct val="0"/>
                  </a:spcBef>
                  <a:buClrTx/>
                  <a:buSzTx/>
                  <a:buFontTx/>
                  <a:buNone/>
                </a:pPr>
                <a:r>
                  <a:rPr lang="en-US" altLang="zh-TW" sz="1000"/>
                  <a:t>6.</a:t>
                </a:r>
                <a:r>
                  <a:rPr lang="zh-TW" altLang="en-US" sz="1000"/>
                  <a:t>當代親密關係的</a:t>
                </a:r>
                <a:r>
                  <a:rPr lang="en-US" altLang="zh-TW" sz="1000"/>
                  <a:t/>
                </a:r>
                <a:br>
                  <a:rPr lang="en-US" altLang="zh-TW" sz="1000"/>
                </a:br>
                <a:r>
                  <a:rPr lang="en-US" altLang="zh-TW" sz="1000"/>
                  <a:t>    </a:t>
                </a:r>
                <a:r>
                  <a:rPr lang="zh-TW" altLang="en-US" sz="1000"/>
                  <a:t>形成與變遷</a:t>
                </a:r>
              </a:p>
              <a:p>
                <a:pPr eaLnBrk="1" hangingPunct="1">
                  <a:spcBef>
                    <a:spcPct val="0"/>
                  </a:spcBef>
                  <a:buClrTx/>
                  <a:buSzTx/>
                  <a:buFontTx/>
                  <a:buNone/>
                </a:pPr>
                <a:r>
                  <a:rPr lang="en-US" altLang="zh-TW" sz="1000"/>
                  <a:t>7.</a:t>
                </a:r>
                <a:r>
                  <a:rPr lang="zh-TW" altLang="en-US" sz="1000"/>
                  <a:t>性別與影像</a:t>
                </a:r>
              </a:p>
              <a:p>
                <a:pPr eaLnBrk="1" hangingPunct="1">
                  <a:spcBef>
                    <a:spcPct val="0"/>
                  </a:spcBef>
                  <a:buClrTx/>
                  <a:buSzTx/>
                  <a:buFontTx/>
                  <a:buNone/>
                </a:pPr>
                <a:r>
                  <a:rPr lang="en-US" altLang="zh-TW" sz="1000"/>
                  <a:t>8.</a:t>
                </a:r>
                <a:r>
                  <a:rPr lang="zh-TW" altLang="en-US" sz="1000"/>
                  <a:t>國家發展與人權</a:t>
                </a:r>
              </a:p>
              <a:p>
                <a:pPr eaLnBrk="1" hangingPunct="1">
                  <a:spcBef>
                    <a:spcPct val="0"/>
                  </a:spcBef>
                  <a:buClrTx/>
                  <a:buSzTx/>
                  <a:buFontTx/>
                  <a:buNone/>
                </a:pPr>
                <a:r>
                  <a:rPr lang="en-US" altLang="zh-TW" sz="1000"/>
                  <a:t>9.</a:t>
                </a:r>
                <a:r>
                  <a:rPr lang="zh-TW" altLang="en-US" sz="1000"/>
                  <a:t>人際關係</a:t>
                </a:r>
              </a:p>
              <a:p>
                <a:pPr eaLnBrk="1" hangingPunct="1">
                  <a:spcBef>
                    <a:spcPct val="0"/>
                  </a:spcBef>
                  <a:buClrTx/>
                  <a:buSzTx/>
                  <a:buFontTx/>
                  <a:buNone/>
                </a:pPr>
                <a:r>
                  <a:rPr lang="en-US" altLang="zh-TW" sz="1000"/>
                  <a:t>10.</a:t>
                </a:r>
                <a:r>
                  <a:rPr lang="zh-TW" altLang="en-US" sz="1000"/>
                  <a:t>生涯規劃</a:t>
                </a:r>
              </a:p>
              <a:p>
                <a:pPr eaLnBrk="1" hangingPunct="1">
                  <a:spcBef>
                    <a:spcPct val="0"/>
                  </a:spcBef>
                  <a:buClrTx/>
                  <a:buSzTx/>
                  <a:buFontTx/>
                  <a:buNone/>
                </a:pPr>
                <a:r>
                  <a:rPr lang="en-US" altLang="zh-TW" sz="1000"/>
                  <a:t>11.</a:t>
                </a:r>
                <a:r>
                  <a:rPr lang="zh-TW" altLang="en-US" sz="1000"/>
                  <a:t>學習與服務</a:t>
                </a:r>
                <a:endParaRPr lang="en-US" altLang="zh-TW" sz="1000"/>
              </a:p>
              <a:p>
                <a:pPr eaLnBrk="1" hangingPunct="1">
                  <a:spcBef>
                    <a:spcPct val="0"/>
                  </a:spcBef>
                  <a:buClrTx/>
                  <a:buSzTx/>
                  <a:buFontTx/>
                  <a:buNone/>
                </a:pPr>
                <a:r>
                  <a:rPr lang="en-US" altLang="zh-TW" sz="1000"/>
                  <a:t>12.</a:t>
                </a:r>
                <a:r>
                  <a:rPr lang="zh-TW" altLang="en-US" sz="1000"/>
                  <a:t>智慧財產與社會</a:t>
                </a:r>
                <a:r>
                  <a:rPr lang="en-US" altLang="zh-TW" sz="1000"/>
                  <a:t/>
                </a:r>
                <a:br>
                  <a:rPr lang="en-US" altLang="zh-TW" sz="1000"/>
                </a:br>
                <a:r>
                  <a:rPr lang="en-US" altLang="zh-TW" sz="1000"/>
                  <a:t>     </a:t>
                </a:r>
                <a:r>
                  <a:rPr lang="zh-TW" altLang="en-US" sz="1000"/>
                  <a:t>發展</a:t>
                </a:r>
                <a:endParaRPr lang="en-US" altLang="zh-TW" sz="1000"/>
              </a:p>
              <a:p>
                <a:pPr eaLnBrk="1" hangingPunct="1">
                  <a:spcBef>
                    <a:spcPct val="0"/>
                  </a:spcBef>
                  <a:buClrTx/>
                  <a:buSzTx/>
                  <a:buFontTx/>
                  <a:buNone/>
                </a:pPr>
                <a:r>
                  <a:rPr lang="en-US" altLang="zh-TW" sz="1000"/>
                  <a:t>13.</a:t>
                </a:r>
                <a:r>
                  <a:rPr lang="zh-TW" altLang="en-US" sz="1000"/>
                  <a:t>現代科技與人類文</a:t>
                </a:r>
                <a:r>
                  <a:rPr lang="en-US" altLang="zh-TW" sz="1000"/>
                  <a:t/>
                </a:r>
                <a:br>
                  <a:rPr lang="en-US" altLang="zh-TW" sz="1000"/>
                </a:br>
                <a:r>
                  <a:rPr lang="zh-TW" altLang="en-US" sz="1000"/>
                  <a:t>     明</a:t>
                </a:r>
                <a:endParaRPr lang="en-US" altLang="zh-TW" sz="1000"/>
              </a:p>
              <a:p>
                <a:pPr eaLnBrk="1" hangingPunct="1">
                  <a:spcBef>
                    <a:spcPct val="0"/>
                  </a:spcBef>
                  <a:buClrTx/>
                  <a:buSzTx/>
                  <a:buFontTx/>
                  <a:buNone/>
                </a:pPr>
                <a:r>
                  <a:rPr lang="en-US" altLang="zh-TW" sz="1000">
                    <a:latin typeface="Times New Roman" pitchFamily="18" charset="0"/>
                    <a:cs typeface="Times New Roman" pitchFamily="18" charset="0"/>
                  </a:rPr>
                  <a:t>14</a:t>
                </a:r>
                <a:r>
                  <a:rPr lang="en-US" altLang="zh-TW" sz="1000"/>
                  <a:t>.</a:t>
                </a:r>
                <a:r>
                  <a:rPr lang="zh-TW" altLang="en-US" sz="1000"/>
                  <a:t>企業倫理</a:t>
                </a:r>
                <a:r>
                  <a:rPr lang="en-US" altLang="zh-TW" sz="1000"/>
                  <a:t>(</a:t>
                </a:r>
                <a:r>
                  <a:rPr lang="zh-TW" altLang="en-US" sz="1000"/>
                  <a:t>限管院</a:t>
                </a:r>
                <a:r>
                  <a:rPr lang="en-US" altLang="zh-TW" sz="1000"/>
                  <a:t/>
                </a:r>
                <a:br>
                  <a:rPr lang="en-US" altLang="zh-TW" sz="1000"/>
                </a:br>
                <a:r>
                  <a:rPr lang="zh-TW" altLang="en-US" sz="1000"/>
                  <a:t>     </a:t>
                </a:r>
                <a:r>
                  <a:rPr lang="en-US" altLang="zh-TW" sz="1000"/>
                  <a:t>104</a:t>
                </a:r>
                <a:r>
                  <a:rPr lang="zh-TW" altLang="en-US" sz="1000"/>
                  <a:t>學年度</a:t>
                </a:r>
                <a:r>
                  <a:rPr lang="en-US" altLang="zh-TW" sz="1000"/>
                  <a:t>(</a:t>
                </a:r>
                <a:r>
                  <a:rPr lang="zh-TW" altLang="en-US" sz="1000"/>
                  <a:t>含</a:t>
                </a:r>
                <a:r>
                  <a:rPr lang="en-US" altLang="zh-TW" sz="1000"/>
                  <a:t>)</a:t>
                </a:r>
                <a:r>
                  <a:rPr lang="zh-TW" altLang="en-US" sz="1000"/>
                  <a:t>後</a:t>
                </a:r>
                <a:r>
                  <a:rPr lang="en-US" altLang="zh-TW" sz="1000"/>
                  <a:t/>
                </a:r>
                <a:br>
                  <a:rPr lang="en-US" altLang="zh-TW" sz="1000"/>
                </a:br>
                <a:r>
                  <a:rPr lang="zh-TW" altLang="en-US" sz="1000"/>
                  <a:t>     入學生選修</a:t>
                </a:r>
                <a:r>
                  <a:rPr lang="en-US" altLang="zh-TW" sz="1000"/>
                  <a:t>)</a:t>
                </a:r>
                <a:endParaRPr lang="zh-TW" altLang="en-US" sz="1000"/>
              </a:p>
              <a:p>
                <a:pPr eaLnBrk="1" hangingPunct="1">
                  <a:spcBef>
                    <a:spcPct val="0"/>
                  </a:spcBef>
                  <a:buClrTx/>
                  <a:buSzTx/>
                  <a:buFontTx/>
                  <a:buNone/>
                </a:pPr>
                <a:endParaRPr lang="en-US" altLang="zh-TW" sz="1200"/>
              </a:p>
            </p:txBody>
          </p:sp>
          <p:sp>
            <p:nvSpPr>
              <p:cNvPr id="4126" name="Line 49"/>
              <p:cNvSpPr>
                <a:spLocks noChangeShapeType="1"/>
              </p:cNvSpPr>
              <p:nvPr/>
            </p:nvSpPr>
            <p:spPr bwMode="auto">
              <a:xfrm>
                <a:off x="1908299" y="1955058"/>
                <a:ext cx="0" cy="25200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7" name="Line 50"/>
              <p:cNvSpPr>
                <a:spLocks noChangeShapeType="1"/>
              </p:cNvSpPr>
              <p:nvPr/>
            </p:nvSpPr>
            <p:spPr bwMode="auto">
              <a:xfrm>
                <a:off x="6948611" y="1955058"/>
                <a:ext cx="0" cy="25200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33" name="Text Box 41"/>
              <p:cNvSpPr txBox="1">
                <a:spLocks noChangeArrowheads="1"/>
              </p:cNvSpPr>
              <p:nvPr/>
            </p:nvSpPr>
            <p:spPr bwMode="auto">
              <a:xfrm>
                <a:off x="7264906" y="911057"/>
                <a:ext cx="1240933" cy="573068"/>
              </a:xfrm>
              <a:prstGeom prst="rect">
                <a:avLst/>
              </a:prstGeom>
              <a:solidFill>
                <a:srgbClr val="FFFFFF"/>
              </a:solidFill>
              <a:ln w="9525">
                <a:solidFill>
                  <a:srgbClr val="000000"/>
                </a:solidFill>
                <a:miter lim="800000"/>
                <a:headEnd/>
                <a:tailEnd/>
              </a:ln>
            </p:spPr>
            <p:txBody>
              <a:bodyPr/>
              <a:lstStyle>
                <a:lvl1pPr marL="342900" indent="-342900" eaLnBrk="0" hangingPunct="0">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新細明體" panose="02020500000000000000" pitchFamily="18" charset="-120"/>
                  </a:defRPr>
                </a:lvl1pPr>
                <a:lvl2pPr marL="742950" indent="-285750" eaLnBrk="0" hangingPunct="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新細明體" panose="02020500000000000000" pitchFamily="18" charset="-120"/>
                  </a:defRPr>
                </a:lvl2pPr>
                <a:lvl3pPr marL="1143000" indent="-228600" eaLnBrk="0" hangingPunct="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新細明體" panose="02020500000000000000" pitchFamily="18" charset="-120"/>
                  </a:defRPr>
                </a:lvl3pPr>
                <a:lvl4pPr marL="1600200" indent="-228600" eaLnBrk="0" hangingPunct="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新細明體" panose="02020500000000000000" pitchFamily="18" charset="-120"/>
                  </a:defRPr>
                </a:lvl4pPr>
                <a:lvl5pPr marL="2057400" indent="-228600" eaLnBrk="0" hangingPunct="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lnSpc>
                    <a:spcPts val="1600"/>
                  </a:lnSpc>
                  <a:spcBef>
                    <a:spcPct val="0"/>
                  </a:spcBef>
                  <a:buClrTx/>
                  <a:buSzTx/>
                  <a:buFont typeface="Wingdings" panose="05000000000000000000" pitchFamily="2" charset="2"/>
                  <a:buNone/>
                  <a:defRPr/>
                </a:pPr>
                <a:r>
                  <a:rPr lang="zh-TW" altLang="en-US" sz="1400" b="1" dirty="0" smtClean="0">
                    <a:solidFill>
                      <a:srgbClr val="FF0000"/>
                    </a:solidFill>
                    <a:latin typeface="標楷體" panose="03000509000000000000" pitchFamily="65" charset="-120"/>
                    <a:ea typeface="標楷體" panose="03000509000000000000" pitchFamily="65" charset="-120"/>
                  </a:rPr>
                  <a:t>通識選修</a:t>
                </a:r>
                <a:endParaRPr lang="en-US" altLang="zh-TW" sz="1400" b="1" dirty="0" smtClean="0">
                  <a:solidFill>
                    <a:srgbClr val="FF0000"/>
                  </a:solidFill>
                  <a:latin typeface="標楷體" panose="03000509000000000000" pitchFamily="65" charset="-120"/>
                  <a:ea typeface="標楷體" panose="03000509000000000000" pitchFamily="65" charset="-120"/>
                </a:endParaRPr>
              </a:p>
              <a:p>
                <a:pPr marL="0" eaLnBrk="1" hangingPunct="1">
                  <a:lnSpc>
                    <a:spcPts val="1600"/>
                  </a:lnSpc>
                  <a:spcBef>
                    <a:spcPct val="0"/>
                  </a:spcBef>
                  <a:buClrTx/>
                  <a:buSzTx/>
                  <a:buFont typeface="Wingdings" panose="05000000000000000000" pitchFamily="2" charset="2"/>
                  <a:buNone/>
                  <a:defRPr/>
                </a:pPr>
                <a:r>
                  <a:rPr lang="en-US" altLang="zh-TW" sz="1000" b="1" dirty="0" smtClean="0">
                    <a:solidFill>
                      <a:srgbClr val="FF0000"/>
                    </a:solidFill>
                    <a:latin typeface="標楷體" panose="03000509000000000000" pitchFamily="65" charset="-120"/>
                    <a:ea typeface="標楷體" panose="03000509000000000000" pitchFamily="65" charset="-120"/>
                  </a:rPr>
                  <a:t>1.</a:t>
                </a:r>
                <a:r>
                  <a:rPr lang="zh-TW" altLang="en-US" sz="1000" b="1" dirty="0" smtClean="0">
                    <a:solidFill>
                      <a:srgbClr val="FF0000"/>
                    </a:solidFill>
                    <a:latin typeface="標楷體" panose="03000509000000000000" pitchFamily="65" charset="-120"/>
                    <a:ea typeface="標楷體" panose="03000509000000000000" pitchFamily="65" charset="-120"/>
                  </a:rPr>
                  <a:t>文化</a:t>
                </a:r>
                <a:r>
                  <a:rPr lang="zh-TW" altLang="en-US" sz="1000" b="1" dirty="0">
                    <a:solidFill>
                      <a:srgbClr val="FF0000"/>
                    </a:solidFill>
                    <a:latin typeface="標楷體" panose="03000509000000000000" pitchFamily="65" charset="-120"/>
                    <a:ea typeface="標楷體" panose="03000509000000000000" pitchFamily="65" charset="-120"/>
                  </a:rPr>
                  <a:t>資產</a:t>
                </a:r>
                <a:r>
                  <a:rPr lang="zh-TW" altLang="en-US" sz="1000" b="1" dirty="0" smtClean="0">
                    <a:solidFill>
                      <a:srgbClr val="FF0000"/>
                    </a:solidFill>
                    <a:latin typeface="標楷體" panose="03000509000000000000" pitchFamily="65" charset="-120"/>
                    <a:ea typeface="標楷體" panose="03000509000000000000" pitchFamily="65" charset="-120"/>
                  </a:rPr>
                  <a:t>管理</a:t>
                </a:r>
                <a:endParaRPr lang="zh-TW" altLang="en-US" sz="1200" dirty="0" smtClean="0"/>
              </a:p>
              <a:p>
                <a:pPr algn="ctr" eaLnBrk="1" hangingPunct="1">
                  <a:spcBef>
                    <a:spcPct val="0"/>
                  </a:spcBef>
                  <a:buClrTx/>
                  <a:buSzTx/>
                  <a:buFontTx/>
                  <a:buNone/>
                  <a:defRPr/>
                </a:pPr>
                <a:endParaRPr lang="zh-TW" altLang="en-US" sz="1200" dirty="0" smtClean="0"/>
              </a:p>
            </p:txBody>
          </p:sp>
          <p:cxnSp>
            <p:nvCxnSpPr>
              <p:cNvPr id="12" name="直線單箭頭接點 11"/>
              <p:cNvCxnSpPr/>
              <p:nvPr/>
            </p:nvCxnSpPr>
            <p:spPr>
              <a:xfrm flipV="1">
                <a:off x="5650409" y="1158698"/>
                <a:ext cx="16000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30" name="文字方塊 4"/>
              <p:cNvSpPr txBox="1">
                <a:spLocks noChangeArrowheads="1"/>
              </p:cNvSpPr>
              <p:nvPr/>
            </p:nvSpPr>
            <p:spPr bwMode="auto">
              <a:xfrm>
                <a:off x="6650843" y="920072"/>
                <a:ext cx="5955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r>
                  <a:rPr lang="zh-TW" altLang="en-US" sz="1200">
                    <a:solidFill>
                      <a:srgbClr val="FF0000"/>
                    </a:solidFill>
                    <a:latin typeface="標楷體" pitchFamily="65" charset="-120"/>
                    <a:ea typeface="標楷體" pitchFamily="65" charset="-120"/>
                  </a:rPr>
                  <a:t>選修</a:t>
                </a:r>
              </a:p>
            </p:txBody>
          </p:sp>
          <p:sp>
            <p:nvSpPr>
              <p:cNvPr id="4131" name="文字方塊 9"/>
              <p:cNvSpPr txBox="1">
                <a:spLocks noChangeArrowheads="1"/>
              </p:cNvSpPr>
              <p:nvPr/>
            </p:nvSpPr>
            <p:spPr bwMode="auto">
              <a:xfrm>
                <a:off x="4393629" y="1334380"/>
                <a:ext cx="432217" cy="1118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nSpc>
                    <a:spcPts val="1300"/>
                  </a:lnSpc>
                </a:pPr>
                <a:r>
                  <a:rPr lang="zh-TW" altLang="en-US" sz="1200">
                    <a:solidFill>
                      <a:srgbClr val="FF0000"/>
                    </a:solidFill>
                    <a:latin typeface="標楷體" pitchFamily="65" charset="-120"/>
                    <a:ea typeface="標楷體" pitchFamily="65" charset="-120"/>
                  </a:rPr>
                  <a:t>必選</a:t>
                </a:r>
                <a:r>
                  <a:rPr lang="en-US" altLang="zh-TW" sz="1200">
                    <a:solidFill>
                      <a:srgbClr val="FF0000"/>
                    </a:solidFill>
                    <a:latin typeface="Times New Roman" pitchFamily="18" charset="0"/>
                    <a:ea typeface="標楷體" pitchFamily="65" charset="-120"/>
                    <a:cs typeface="Times New Roman" pitchFamily="18" charset="0"/>
                  </a:rPr>
                  <a:t>12</a:t>
                </a:r>
                <a:r>
                  <a:rPr lang="zh-TW" altLang="en-US" sz="1200">
                    <a:solidFill>
                      <a:srgbClr val="FF0000"/>
                    </a:solidFill>
                    <a:latin typeface="標楷體" pitchFamily="65" charset="-120"/>
                    <a:ea typeface="標楷體" pitchFamily="65" charset="-120"/>
                  </a:rPr>
                  <a:t>學分</a:t>
                </a:r>
                <a:endParaRPr lang="en-US" altLang="zh-TW" sz="1200">
                  <a:solidFill>
                    <a:srgbClr val="FF0000"/>
                  </a:solidFill>
                  <a:latin typeface="標楷體" pitchFamily="65" charset="-120"/>
                  <a:ea typeface="標楷體" pitchFamily="65" charset="-120"/>
                </a:endParaRPr>
              </a:p>
              <a:p>
                <a:pPr>
                  <a:lnSpc>
                    <a:spcPts val="1500"/>
                  </a:lnSpc>
                </a:pPr>
                <a:endParaRPr lang="zh-TW" altLang="en-US" sz="1400">
                  <a:solidFill>
                    <a:srgbClr val="FF0000"/>
                  </a:solidFill>
                  <a:latin typeface="標楷體" pitchFamily="65" charset="-120"/>
                  <a:ea typeface="標楷體" pitchFamily="65" charset="-120"/>
                </a:endParaRPr>
              </a:p>
            </p:txBody>
          </p:sp>
        </p:grpSp>
        <p:cxnSp>
          <p:nvCxnSpPr>
            <p:cNvPr id="4" name="直線單箭頭接點 3"/>
            <p:cNvCxnSpPr/>
            <p:nvPr/>
          </p:nvCxnSpPr>
          <p:spPr>
            <a:xfrm>
              <a:off x="4401336" y="1368425"/>
              <a:ext cx="0" cy="612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直線接點 8"/>
            <p:cNvCxnSpPr/>
            <p:nvPr/>
          </p:nvCxnSpPr>
          <p:spPr>
            <a:xfrm>
              <a:off x="4404542" y="1951038"/>
              <a:ext cx="0" cy="266700"/>
            </a:xfrm>
            <a:prstGeom prst="line">
              <a:avLst/>
            </a:prstGeom>
          </p:spPr>
          <p:style>
            <a:lnRef idx="1">
              <a:schemeClr val="dk1"/>
            </a:lnRef>
            <a:fillRef idx="0">
              <a:schemeClr val="dk1"/>
            </a:fillRef>
            <a:effectRef idx="0">
              <a:schemeClr val="dk1"/>
            </a:effectRef>
            <a:fontRef idx="minor">
              <a:schemeClr val="tx1"/>
            </a:fontRef>
          </p:style>
        </p:cxnSp>
      </p:grpSp>
      <p:sp>
        <p:nvSpPr>
          <p:cNvPr id="3" name="頁尾版面配置區 2"/>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179512" y="523433"/>
            <a:ext cx="6127163"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能力資格檢定</a:t>
            </a:r>
            <a:r>
              <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服務學習</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3" name="頁尾版面配置區 2"/>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4" name="Rectangle 3"/>
          <p:cNvSpPr txBox="1">
            <a:spLocks noChangeArrowheads="1"/>
          </p:cNvSpPr>
          <p:nvPr/>
        </p:nvSpPr>
        <p:spPr bwMode="auto">
          <a:xfrm>
            <a:off x="35496" y="1915542"/>
            <a:ext cx="9108504" cy="432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nSpc>
                <a:spcPts val="3500"/>
              </a:lnSpc>
              <a:spcAft>
                <a:spcPts val="1200"/>
              </a:spcAft>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有關服務學習相關規定，詳如「銘傳大學服務學習實施辦法」。</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514350" indent="-514350">
              <a:lnSpc>
                <a:spcPts val="3500"/>
              </a:lnSpc>
              <a:spcAft>
                <a:spcPts val="1200"/>
              </a:spcAft>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學生得依個人意願，自由選擇課程型服務學習或認證型服務學習。</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514350" indent="-514350">
              <a:lnSpc>
                <a:spcPts val="3500"/>
              </a:lnSpc>
              <a:spcAft>
                <a:spcPts val="1200"/>
              </a:spcAft>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服務學習應於畢業前</a:t>
            </a:r>
            <a:r>
              <a:rPr lang="zh-TW" altLang="en-US"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至少</a:t>
            </a:r>
            <a:r>
              <a:rPr lang="en-US" altLang="zh-TW"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小時實作服務</a:t>
            </a:r>
            <a:r>
              <a:rPr lang="zh-TW" altLang="en-US" sz="28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場校內服務學習相關講座</a:t>
            </a:r>
            <a:r>
              <a:rPr lang="zh-TW" altLang="en-US" sz="28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篇服務學習反思報告</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及</a:t>
            </a:r>
            <a:r>
              <a:rPr lang="en-US" altLang="zh-TW"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8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場學生回饋反思活動或成果分享／發表會</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4924536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523433"/>
            <a:ext cx="6199171"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能力資格檢定：英語能力</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3" name="頁尾版面配置區 2"/>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6" name="Rectangle 3"/>
          <p:cNvSpPr txBox="1">
            <a:spLocks noChangeArrowheads="1"/>
          </p:cNvSpPr>
          <p:nvPr/>
        </p:nvSpPr>
        <p:spPr bwMode="auto">
          <a:xfrm>
            <a:off x="0" y="1484784"/>
            <a:ext cx="914400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00"/>
              </a:lnSpc>
              <a:spcBef>
                <a:spcPts val="0"/>
              </a:spcBef>
              <a:defRPr/>
            </a:pPr>
            <a:r>
              <a:rPr kumimoji="1" lang="zh-TW" altLang="en-US" sz="2000" kern="0" dirty="0">
                <a:latin typeface="標楷體" panose="03000509000000000000" pitchFamily="65" charset="-120"/>
                <a:ea typeface="標楷體" panose="03000509000000000000" pitchFamily="65" charset="-120"/>
              </a:rPr>
              <a:t>本校九十九學年度起入學之大學部及碩士班學生， 應依</a:t>
            </a:r>
            <a:r>
              <a:rPr kumimoji="1" lang="zh-TW" altLang="en-US" sz="2000" kern="0" dirty="0">
                <a:solidFill>
                  <a:srgbClr val="7030A0"/>
                </a:solidFill>
                <a:latin typeface="標楷體" panose="03000509000000000000" pitchFamily="65" charset="-120"/>
                <a:ea typeface="標楷體" panose="03000509000000000000" pitchFamily="65" charset="-120"/>
                <a:hlinkClick r:id="rId2" action="ppaction://hlinkfile"/>
              </a:rPr>
              <a:t>銘傳大學英語能力檢定實施細則</a:t>
            </a:r>
            <a:r>
              <a:rPr kumimoji="1" lang="zh-TW" altLang="en-US" sz="2000" kern="0" dirty="0">
                <a:latin typeface="標楷體" panose="03000509000000000000" pitchFamily="65" charset="-120"/>
                <a:ea typeface="標楷體" panose="03000509000000000000" pitchFamily="65" charset="-120"/>
              </a:rPr>
              <a:t>所定通過「英語能力檢定」之標準後，始得畢業。</a:t>
            </a:r>
          </a:p>
        </p:txBody>
      </p:sp>
      <p:pic>
        <p:nvPicPr>
          <p:cNvPr id="4" name="圖片 3"/>
          <p:cNvPicPr>
            <a:picLocks noChangeAspect="1"/>
          </p:cNvPicPr>
          <p:nvPr/>
        </p:nvPicPr>
        <p:blipFill>
          <a:blip r:embed="rId3"/>
          <a:stretch>
            <a:fillRect/>
          </a:stretch>
        </p:blipFill>
        <p:spPr>
          <a:xfrm>
            <a:off x="0" y="1988840"/>
            <a:ext cx="9144000" cy="4869160"/>
          </a:xfrm>
          <a:prstGeom prst="rect">
            <a:avLst/>
          </a:prstGeom>
        </p:spPr>
      </p:pic>
    </p:spTree>
    <p:extLst>
      <p:ext uri="{BB962C8B-B14F-4D97-AF65-F5344CB8AC3E}">
        <p14:creationId xmlns:p14="http://schemas.microsoft.com/office/powerpoint/2010/main" val="336417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251520" y="523433"/>
            <a:ext cx="6055155"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英語課程免修申請</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3" name="頁尾版面配置區 2"/>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4" name="Rectangle 3"/>
          <p:cNvSpPr txBox="1">
            <a:spLocks noChangeArrowheads="1"/>
          </p:cNvSpPr>
          <p:nvPr/>
        </p:nvSpPr>
        <p:spPr bwMode="auto">
          <a:xfrm>
            <a:off x="107504" y="1863080"/>
            <a:ext cx="9036496" cy="52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spcBef>
                <a:spcPts val="0"/>
              </a:spcBef>
              <a:spcAft>
                <a:spcPts val="800"/>
              </a:spcAft>
              <a:buFont typeface="+mj-lt"/>
              <a:buAutoNum type="arabicPeriod"/>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申請日期：初選及開學加退選期間</a:t>
            </a:r>
            <a:endParaRPr lang="en-US" altLang="zh-TW" sz="24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endParaRPr>
          </a:p>
          <a:p>
            <a:pPr marL="514350" indent="-514350">
              <a:spcBef>
                <a:spcPts val="0"/>
              </a:spcBef>
              <a:spcAft>
                <a:spcPts val="800"/>
              </a:spcAft>
              <a:buFont typeface="+mj-lt"/>
              <a:buAutoNum type="arabicPeriod"/>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繳交文件：</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校定共同英文課程免修</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抵免申請表</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、英語檢定成績單或證照之正本及影本。</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正本查驗後歸還，中心留影本</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p>
          <a:p>
            <a:pPr marL="514350" indent="-514350">
              <a:spcBef>
                <a:spcPts val="0"/>
              </a:spcBef>
              <a:spcAft>
                <a:spcPts val="800"/>
              </a:spcAft>
              <a:buFont typeface="+mj-lt"/>
              <a:buAutoNum type="arabicPeriod"/>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注意事項：</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857250" lvl="1" indent="-457200">
              <a:spcBef>
                <a:spcPts val="0"/>
              </a:spcBef>
              <a:spcAft>
                <a:spcPts val="800"/>
              </a:spcAft>
              <a:buFont typeface="Arial" panose="020B0604020202020204" pitchFamily="34" charset="0"/>
              <a:buChar char="•"/>
            </a:pPr>
            <a:r>
              <a:rPr lang="en-US" altLang="zh-TW" sz="2400" b="1" dirty="0" smtClean="0">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學年度</a:t>
            </a:r>
            <a:r>
              <a:rPr lang="en-US" altLang="zh-TW" sz="24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含</a:t>
            </a:r>
            <a:r>
              <a:rPr lang="en-US" altLang="zh-TW" sz="24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以後入學學生</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，凡是在修課之年級而未修課、辦理緩修、期中減修或是修習課程後不及格者，</a:t>
            </a:r>
            <a:r>
              <a:rPr lang="zh-TW" altLang="en-US"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均不得事後以英檢考試成績單或證明辦理免修。</a:t>
            </a:r>
            <a:endParaRPr lang="en-US" altLang="zh-TW"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marL="857250" lvl="1" indent="-457200">
              <a:spcBef>
                <a:spcPts val="0"/>
              </a:spcBef>
              <a:spcAft>
                <a:spcPts val="800"/>
              </a:spcAft>
              <a:buFont typeface="Arial" panose="020B0604020202020204" pitchFamily="34" charset="0"/>
              <a:buChar char="•"/>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關於英文能力及免修相關資訊</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含申請表等</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請自行上網參閱。</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(MCU</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首頁→學術單位→語言中心→英語教學中心</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p>
        </p:txBody>
      </p:sp>
    </p:spTree>
    <p:extLst>
      <p:ext uri="{BB962C8B-B14F-4D97-AF65-F5344CB8AC3E}">
        <p14:creationId xmlns:p14="http://schemas.microsoft.com/office/powerpoint/2010/main" val="3703909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stretch>
            <a:fillRect/>
          </a:stretch>
        </p:blipFill>
        <p:spPr>
          <a:xfrm>
            <a:off x="1" y="1111192"/>
            <a:ext cx="9108504" cy="5746808"/>
          </a:xfrm>
          <a:prstGeom prst="rect">
            <a:avLst/>
          </a:prstGeom>
        </p:spPr>
      </p:pic>
      <p:sp>
        <p:nvSpPr>
          <p:cNvPr id="2" name="標題 1"/>
          <p:cNvSpPr>
            <a:spLocks noGrp="1"/>
          </p:cNvSpPr>
          <p:nvPr>
            <p:ph type="title"/>
          </p:nvPr>
        </p:nvSpPr>
        <p:spPr>
          <a:xfrm>
            <a:off x="2" y="463184"/>
            <a:ext cx="8532438" cy="1021600"/>
          </a:xfrm>
        </p:spPr>
        <p:txBody>
          <a:bodyPr/>
          <a:lstStyle/>
          <a:p>
            <a:r>
              <a:rPr lang="zh-TW" altLang="zh-TW" sz="3600" dirty="0">
                <a:solidFill>
                  <a:srgbClr val="FFCCCC"/>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申請免修英文課程之各級英檢及其標準</a:t>
            </a:r>
            <a:r>
              <a:rPr lang="zh-TW" altLang="en-US"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
            </a:r>
            <a:br>
              <a:rPr lang="zh-TW" altLang="en-US"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br>
            <a:endParaRPr lang="zh-TW" altLang="en-US" dirty="0"/>
          </a:p>
        </p:txBody>
      </p:sp>
      <p:sp>
        <p:nvSpPr>
          <p:cNvPr id="3" name="頁尾版面配置區 2"/>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extLst>
      <p:ext uri="{BB962C8B-B14F-4D97-AF65-F5344CB8AC3E}">
        <p14:creationId xmlns:p14="http://schemas.microsoft.com/office/powerpoint/2010/main" val="34350986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251520" y="523433"/>
            <a:ext cx="6055155"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能力資格檢定：資</a:t>
            </a:r>
            <a:r>
              <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訊</a:t>
            </a: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4" name="頁尾版面配置區 3"/>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7" name="Rectangle 3"/>
          <p:cNvSpPr txBox="1">
            <a:spLocks noChangeArrowheads="1"/>
          </p:cNvSpPr>
          <p:nvPr/>
        </p:nvSpPr>
        <p:spPr bwMode="auto">
          <a:xfrm>
            <a:off x="323528" y="1615871"/>
            <a:ext cx="8568952" cy="94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u"/>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本校大學部學生</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適用</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年入學</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，應於大學期間內通過下列之資訊檢定考試，其考試類別及檢定標準如下：</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pic>
        <p:nvPicPr>
          <p:cNvPr id="3" name="圖片 2"/>
          <p:cNvPicPr>
            <a:picLocks noChangeAspect="1"/>
          </p:cNvPicPr>
          <p:nvPr/>
        </p:nvPicPr>
        <p:blipFill>
          <a:blip r:embed="rId2"/>
          <a:stretch>
            <a:fillRect/>
          </a:stretch>
        </p:blipFill>
        <p:spPr>
          <a:xfrm>
            <a:off x="616614" y="2420888"/>
            <a:ext cx="8063037" cy="3888432"/>
          </a:xfrm>
          <a:prstGeom prst="rect">
            <a:avLst/>
          </a:prstGeom>
        </p:spPr>
      </p:pic>
    </p:spTree>
    <p:extLst>
      <p:ext uri="{BB962C8B-B14F-4D97-AF65-F5344CB8AC3E}">
        <p14:creationId xmlns:p14="http://schemas.microsoft.com/office/powerpoint/2010/main" val="2363391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323528" y="523433"/>
            <a:ext cx="5983147"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能力資格檢定：中</a:t>
            </a:r>
            <a:r>
              <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文</a:t>
            </a: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8" name="頁尾版面配置區 7"/>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4" name="Rectangle 3"/>
          <p:cNvSpPr txBox="1">
            <a:spLocks noChangeArrowheads="1"/>
          </p:cNvSpPr>
          <p:nvPr/>
        </p:nvSpPr>
        <p:spPr bwMode="auto">
          <a:xfrm>
            <a:off x="323528" y="1487627"/>
            <a:ext cx="8424936" cy="86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u"/>
            </a:pPr>
            <a:r>
              <a:rPr lang="zh-TW" altLang="en-US" sz="2400" dirty="0">
                <a:latin typeface="標楷體" panose="03000509000000000000" pitchFamily="65" charset="-120"/>
                <a:ea typeface="標楷體" panose="03000509000000000000" pitchFamily="65" charset="-120"/>
              </a:rPr>
              <a:t>本校大學部學生，應於大學期間內通過中文檢定，其類別、檢定標準及適用對象如下</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u"/>
            </a:pP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u"/>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中文</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能力畢業門檻檢定標準，業經</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日教務會議通過，已由「中國文學鑑賞與創作</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二</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」期末成績，修正為學期成績</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學期成績通過，中文能力即通過</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學年度</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含</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以前入學學生亦</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適用。</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pic>
        <p:nvPicPr>
          <p:cNvPr id="7" name="圖片 6"/>
          <p:cNvPicPr/>
          <p:nvPr/>
        </p:nvPicPr>
        <p:blipFill rotWithShape="1">
          <a:blip r:embed="rId2"/>
          <a:srcRect l="17248" t="50387" r="14922" b="20785"/>
          <a:stretch/>
        </p:blipFill>
        <p:spPr bwMode="auto">
          <a:xfrm>
            <a:off x="467544" y="2276872"/>
            <a:ext cx="8064896" cy="293671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8071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DFKai-SB" panose="03000509000000000000" pitchFamily="65" charset="-120"/>
                <a:ea typeface="DFKai-SB" panose="03000509000000000000" pitchFamily="65" charset="-120"/>
              </a:rPr>
              <a:t>榮譽榜</a:t>
            </a:r>
            <a:endParaRPr lang="zh-TW" altLang="en-US" sz="4000" dirty="0">
              <a:latin typeface="DFKai-SB" panose="03000509000000000000" pitchFamily="65" charset="-120"/>
              <a:ea typeface="DFKai-SB" panose="03000509000000000000" pitchFamily="65" charset="-120"/>
            </a:endParaRPr>
          </a:p>
        </p:txBody>
      </p:sp>
      <p:sp>
        <p:nvSpPr>
          <p:cNvPr id="3" name="文字版面配置區 2"/>
          <p:cNvSpPr>
            <a:spLocks noGrp="1"/>
          </p:cNvSpPr>
          <p:nvPr>
            <p:ph type="body" idx="1"/>
          </p:nvPr>
        </p:nvSpPr>
        <p:spPr/>
        <p:txBody>
          <a:bodyPr/>
          <a:lstStyle/>
          <a:p>
            <a:r>
              <a:rPr lang="zh-TW" altLang="en-US" dirty="0">
                <a:latin typeface="+mj-lt"/>
                <a:ea typeface="DFKai-SB" panose="03000509000000000000" pitchFamily="65" charset="-120"/>
              </a:rPr>
              <a:t>蘇子庭學</a:t>
            </a:r>
            <a:r>
              <a:rPr lang="zh-TW" altLang="en-US" dirty="0" smtClean="0">
                <a:latin typeface="+mj-lt"/>
                <a:ea typeface="DFKai-SB" panose="03000509000000000000" pitchFamily="65" charset="-120"/>
              </a:rPr>
              <a:t>姐正取國立</a:t>
            </a:r>
            <a:r>
              <a:rPr lang="zh-TW" altLang="en-US" dirty="0">
                <a:latin typeface="+mj-lt"/>
                <a:ea typeface="DFKai-SB" panose="03000509000000000000" pitchFamily="65" charset="-120"/>
              </a:rPr>
              <a:t>東華大學諮商與臨床心理學系碩士班臨床心理學</a:t>
            </a:r>
            <a:r>
              <a:rPr lang="zh-TW" altLang="en-US" dirty="0" smtClean="0">
                <a:latin typeface="+mj-lt"/>
                <a:ea typeface="DFKai-SB" panose="03000509000000000000" pitchFamily="65" charset="-120"/>
              </a:rPr>
              <a:t>組、中原</a:t>
            </a:r>
            <a:r>
              <a:rPr lang="zh-TW" altLang="en-US" dirty="0">
                <a:latin typeface="+mj-lt"/>
                <a:ea typeface="DFKai-SB" panose="03000509000000000000" pitchFamily="65" charset="-120"/>
              </a:rPr>
              <a:t>大學心理學系碩士班臨床心理學</a:t>
            </a:r>
            <a:r>
              <a:rPr lang="zh-TW" altLang="en-US" dirty="0" smtClean="0">
                <a:latin typeface="+mj-lt"/>
                <a:ea typeface="DFKai-SB" panose="03000509000000000000" pitchFamily="65" charset="-120"/>
              </a:rPr>
              <a:t>組</a:t>
            </a:r>
            <a:endParaRPr lang="en-US" altLang="zh-TW" dirty="0" smtClean="0">
              <a:latin typeface="+mj-lt"/>
              <a:ea typeface="DFKai-SB" panose="03000509000000000000" pitchFamily="65" charset="-120"/>
            </a:endParaRPr>
          </a:p>
          <a:p>
            <a:endParaRPr lang="en-US" altLang="zh-TW" dirty="0">
              <a:latin typeface="+mj-lt"/>
              <a:ea typeface="DFKai-SB" panose="03000509000000000000" pitchFamily="65" charset="-120"/>
            </a:endParaRPr>
          </a:p>
          <a:p>
            <a:r>
              <a:rPr lang="zh-TW" altLang="en-US" dirty="0" smtClean="0">
                <a:latin typeface="+mj-lt"/>
                <a:ea typeface="DFKai-SB" panose="03000509000000000000" pitchFamily="65" charset="-120"/>
              </a:rPr>
              <a:t>大</a:t>
            </a:r>
            <a:r>
              <a:rPr lang="zh-TW" altLang="en-US" dirty="0">
                <a:latin typeface="+mj-lt"/>
                <a:ea typeface="DFKai-SB" panose="03000509000000000000" pitchFamily="65" charset="-120"/>
              </a:rPr>
              <a:t>四翁予萱同學獲得英國德比大學（</a:t>
            </a:r>
            <a:r>
              <a:rPr lang="en-US" altLang="zh-TW" dirty="0">
                <a:latin typeface="+mj-lt"/>
                <a:ea typeface="DFKai-SB" panose="03000509000000000000" pitchFamily="65" charset="-120"/>
              </a:rPr>
              <a:t>University of Derby</a:t>
            </a:r>
            <a:r>
              <a:rPr lang="zh-TW" altLang="en-US" dirty="0">
                <a:latin typeface="+mj-lt"/>
                <a:ea typeface="DFKai-SB" panose="03000509000000000000" pitchFamily="65" charset="-120"/>
              </a:rPr>
              <a:t>）</a:t>
            </a:r>
            <a:r>
              <a:rPr lang="en-US" altLang="zh-TW" dirty="0">
                <a:latin typeface="+mj-lt"/>
                <a:ea typeface="DFKai-SB" panose="03000509000000000000" pitchFamily="65" charset="-120"/>
              </a:rPr>
              <a:t>Integrative Counselling and Psychotherapy</a:t>
            </a:r>
            <a:r>
              <a:rPr lang="zh-TW" altLang="en-US" dirty="0">
                <a:latin typeface="+mj-lt"/>
                <a:ea typeface="DFKai-SB" panose="03000509000000000000" pitchFamily="65" charset="-120"/>
              </a:rPr>
              <a:t>碩士</a:t>
            </a:r>
            <a:r>
              <a:rPr lang="zh-TW" altLang="en-US" dirty="0" smtClean="0">
                <a:latin typeface="+mj-lt"/>
                <a:ea typeface="DFKai-SB" panose="03000509000000000000" pitchFamily="65" charset="-120"/>
              </a:rPr>
              <a:t>班入學</a:t>
            </a:r>
            <a:r>
              <a:rPr lang="zh-TW" altLang="en-US" dirty="0">
                <a:latin typeface="+mj-lt"/>
                <a:ea typeface="DFKai-SB" panose="03000509000000000000" pitchFamily="65" charset="-120"/>
              </a:rPr>
              <a:t>申請</a:t>
            </a:r>
          </a:p>
        </p:txBody>
      </p:sp>
    </p:spTree>
    <p:extLst>
      <p:ext uri="{BB962C8B-B14F-4D97-AF65-F5344CB8AC3E}">
        <p14:creationId xmlns:p14="http://schemas.microsoft.com/office/powerpoint/2010/main" val="44241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251520" y="523433"/>
            <a:ext cx="6055155" cy="1021600"/>
          </a:xfrm>
        </p:spPr>
        <p:txBody>
          <a:bodyPr>
            <a:normAutofit/>
          </a:bodyPr>
          <a:lstStyle/>
          <a:p>
            <a:r>
              <a:rPr lang="zh-TW" altLang="en-US" sz="4000" b="1" dirty="0" smtClean="0">
                <a:latin typeface="標楷體" panose="03000509000000000000" pitchFamily="65" charset="-120"/>
                <a:ea typeface="標楷體" panose="03000509000000000000" pitchFamily="65" charset="-120"/>
                <a:cs typeface="Aharoni" panose="02010803020104030203" pitchFamily="2" charset="-79"/>
              </a:rPr>
              <a:t>中文能力</a:t>
            </a:r>
            <a:r>
              <a:rPr lang="en-US" altLang="zh-TW" sz="4000" b="1" dirty="0">
                <a:latin typeface="標楷體" panose="03000509000000000000" pitchFamily="65" charset="-120"/>
                <a:ea typeface="標楷體" panose="03000509000000000000" pitchFamily="65" charset="-120"/>
                <a:cs typeface="Aharoni" panose="02010803020104030203" pitchFamily="2" charset="-79"/>
              </a:rPr>
              <a:t>-</a:t>
            </a:r>
            <a:r>
              <a:rPr lang="zh-TW" altLang="en-US" sz="4000" b="1" dirty="0">
                <a:latin typeface="標楷體" panose="03000509000000000000" pitchFamily="65" charset="-120"/>
                <a:ea typeface="標楷體" panose="03000509000000000000" pitchFamily="65" charset="-120"/>
                <a:cs typeface="Aharoni" panose="02010803020104030203" pitchFamily="2" charset="-79"/>
              </a:rPr>
              <a:t>範例說明</a:t>
            </a:r>
          </a:p>
        </p:txBody>
      </p:sp>
      <p:sp>
        <p:nvSpPr>
          <p:cNvPr id="2" name="文字版面配置區 1"/>
          <p:cNvSpPr>
            <a:spLocks noGrp="1"/>
          </p:cNvSpPr>
          <p:nvPr>
            <p:ph type="body" idx="1"/>
          </p:nvPr>
        </p:nvSpPr>
        <p:spPr/>
        <p:txBody>
          <a:bodyPr/>
          <a:lstStyle/>
          <a:p>
            <a:endParaRPr lang="zh-TW" altLang="en-US"/>
          </a:p>
        </p:txBody>
      </p:sp>
      <p:sp>
        <p:nvSpPr>
          <p:cNvPr id="5" name="頁尾版面配置區 4"/>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graphicFrame>
        <p:nvGraphicFramePr>
          <p:cNvPr id="4" name="表格 3"/>
          <p:cNvGraphicFramePr>
            <a:graphicFrameLocks noGrp="1"/>
          </p:cNvGraphicFramePr>
          <p:nvPr>
            <p:extLst>
              <p:ext uri="{D42A27DB-BD31-4B8C-83A1-F6EECF244321}">
                <p14:modId xmlns:p14="http://schemas.microsoft.com/office/powerpoint/2010/main" val="1723724562"/>
              </p:ext>
            </p:extLst>
          </p:nvPr>
        </p:nvGraphicFramePr>
        <p:xfrm>
          <a:off x="539552" y="2060848"/>
          <a:ext cx="8081010" cy="2712764"/>
        </p:xfrm>
        <a:graphic>
          <a:graphicData uri="http://schemas.openxmlformats.org/drawingml/2006/table">
            <a:tbl>
              <a:tblPr firstRow="1" bandRow="1">
                <a:tableStyleId>{BDBED569-4797-4DF1-A0F4-6AAB3CD982D8}</a:tableStyleId>
              </a:tblPr>
              <a:tblGrid>
                <a:gridCol w="697230"/>
                <a:gridCol w="925830"/>
                <a:gridCol w="1154430"/>
                <a:gridCol w="925830"/>
                <a:gridCol w="1154430"/>
                <a:gridCol w="1611630"/>
                <a:gridCol w="1611630"/>
              </a:tblGrid>
              <a:tr h="990749">
                <a:tc>
                  <a:txBody>
                    <a:bodyPr/>
                    <a:lstStyle/>
                    <a:p>
                      <a:pPr algn="ctr"/>
                      <a:r>
                        <a:rPr lang="zh-TW" altLang="en-US" dirty="0" smtClean="0">
                          <a:latin typeface="微軟正黑體" panose="020B0604030504040204" pitchFamily="34" charset="-120"/>
                          <a:ea typeface="微軟正黑體" panose="020B0604030504040204" pitchFamily="34" charset="-120"/>
                        </a:rPr>
                        <a:t>學生</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期中考</a:t>
                      </a:r>
                      <a:endParaRPr lang="en-US" altLang="zh-TW" dirty="0" smtClean="0">
                        <a:latin typeface="微軟正黑體" panose="020B0604030504040204" pitchFamily="34" charset="-120"/>
                        <a:ea typeface="微軟正黑體" panose="020B0604030504040204" pitchFamily="34" charset="-120"/>
                      </a:endParaRPr>
                    </a:p>
                    <a:p>
                      <a:pPr algn="ctr"/>
                      <a:r>
                        <a:rPr lang="en-US" altLang="zh-TW" dirty="0" smtClean="0">
                          <a:latin typeface="微軟正黑體" panose="020B0604030504040204" pitchFamily="34" charset="-120"/>
                          <a:ea typeface="微軟正黑體" panose="020B0604030504040204" pitchFamily="34" charset="-120"/>
                        </a:rPr>
                        <a:t>(30%)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平時成績</a:t>
                      </a:r>
                      <a:endParaRPr lang="en-US" altLang="zh-TW" dirty="0" smtClean="0">
                        <a:latin typeface="微軟正黑體" panose="020B0604030504040204" pitchFamily="34" charset="-120"/>
                        <a:ea typeface="微軟正黑體" panose="020B0604030504040204" pitchFamily="34" charset="-120"/>
                      </a:endParaRPr>
                    </a:p>
                    <a:p>
                      <a:pPr algn="ctr"/>
                      <a:r>
                        <a:rPr lang="en-US" altLang="zh-TW" dirty="0" smtClean="0">
                          <a:latin typeface="微軟正黑體" panose="020B0604030504040204" pitchFamily="34" charset="-120"/>
                          <a:ea typeface="微軟正黑體" panose="020B0604030504040204" pitchFamily="34" charset="-120"/>
                        </a:rPr>
                        <a:t>(30%)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期末考</a:t>
                      </a:r>
                      <a:endParaRPr lang="en-US" altLang="zh-TW" dirty="0" smtClean="0">
                        <a:latin typeface="微軟正黑體" panose="020B0604030504040204" pitchFamily="34" charset="-120"/>
                        <a:ea typeface="微軟正黑體" panose="020B0604030504040204" pitchFamily="34" charset="-120"/>
                      </a:endParaRPr>
                    </a:p>
                    <a:p>
                      <a:pPr algn="ctr"/>
                      <a:r>
                        <a:rPr lang="en-US" altLang="zh-TW" dirty="0" smtClean="0">
                          <a:latin typeface="微軟正黑體" panose="020B0604030504040204" pitchFamily="34" charset="-120"/>
                          <a:ea typeface="微軟正黑體" panose="020B0604030504040204" pitchFamily="34" charset="-120"/>
                        </a:rPr>
                        <a:t>(40%)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學期成績</a:t>
                      </a:r>
                      <a:endParaRPr lang="en-US" altLang="zh-TW" dirty="0" smtClean="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學分是否取得</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dirty="0" smtClean="0">
                          <a:latin typeface="微軟正黑體" panose="020B0604030504040204" pitchFamily="34" charset="-120"/>
                          <a:ea typeface="微軟正黑體" panose="020B0604030504040204" pitchFamily="34" charset="-120"/>
                        </a:rPr>
                        <a:t>通過中文能力</a:t>
                      </a:r>
                      <a:endParaRPr lang="zh-TW" altLang="en-US" dirty="0">
                        <a:latin typeface="微軟正黑體" panose="020B0604030504040204" pitchFamily="34" charset="-120"/>
                        <a:ea typeface="微軟正黑體" panose="020B0604030504040204" pitchFamily="34" charset="-120"/>
                      </a:endParaRPr>
                    </a:p>
                  </a:txBody>
                  <a:tcPr anchor="ctr"/>
                </a:tc>
              </a:tr>
              <a:tr h="574005">
                <a:tc>
                  <a:txBody>
                    <a:bodyPr/>
                    <a:lstStyle/>
                    <a:p>
                      <a:pPr algn="ctr"/>
                      <a:r>
                        <a:rPr lang="en-US" altLang="zh-TW" dirty="0" smtClean="0">
                          <a:latin typeface="微軟正黑體" panose="020B0604030504040204" pitchFamily="34" charset="-120"/>
                          <a:ea typeface="微軟正黑體" panose="020B0604030504040204" pitchFamily="34" charset="-120"/>
                        </a:rPr>
                        <a:t>A</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70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75</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50</a:t>
                      </a:r>
                      <a:endParaRPr lang="zh-TW" altLang="en-US"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63.5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solidFill>
                            <a:srgbClr val="FF0000"/>
                          </a:solidFill>
                          <a:latin typeface="微軟正黑體" panose="020B0604030504040204" pitchFamily="34" charset="-120"/>
                          <a:ea typeface="微軟正黑體" panose="020B0604030504040204" pitchFamily="34" charset="-120"/>
                        </a:rPr>
                        <a:t>O</a:t>
                      </a:r>
                      <a:endParaRPr lang="zh-TW" altLang="en-US" dirty="0">
                        <a:solidFill>
                          <a:srgbClr val="FF0000"/>
                        </a:solidFill>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solidFill>
                            <a:srgbClr val="FF0000"/>
                          </a:solidFill>
                          <a:latin typeface="微軟正黑體" panose="020B0604030504040204" pitchFamily="34" charset="-120"/>
                          <a:ea typeface="微軟正黑體" panose="020B0604030504040204" pitchFamily="34" charset="-120"/>
                        </a:rPr>
                        <a:t>O</a:t>
                      </a:r>
                      <a:endParaRPr lang="zh-TW" altLang="en-US" dirty="0">
                        <a:solidFill>
                          <a:srgbClr val="FF0000"/>
                        </a:solidFill>
                        <a:latin typeface="微軟正黑體" panose="020B0604030504040204" pitchFamily="34" charset="-120"/>
                        <a:ea typeface="微軟正黑體" panose="020B0604030504040204" pitchFamily="34" charset="-120"/>
                      </a:endParaRPr>
                    </a:p>
                  </a:txBody>
                  <a:tcPr anchor="ctr"/>
                </a:tc>
              </a:tr>
              <a:tr h="574005">
                <a:tc>
                  <a:txBody>
                    <a:bodyPr/>
                    <a:lstStyle/>
                    <a:p>
                      <a:pPr algn="ctr"/>
                      <a:r>
                        <a:rPr lang="en-US" altLang="zh-TW" dirty="0" smtClean="0">
                          <a:latin typeface="微軟正黑體" panose="020B0604030504040204" pitchFamily="34" charset="-120"/>
                          <a:ea typeface="微軟正黑體" panose="020B0604030504040204" pitchFamily="34" charset="-120"/>
                        </a:rPr>
                        <a:t>B</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65</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60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75</a:t>
                      </a:r>
                      <a:endParaRPr lang="zh-TW" altLang="en-US"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67.5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solidFill>
                            <a:srgbClr val="FF0000"/>
                          </a:solidFill>
                          <a:latin typeface="微軟正黑體" panose="020B0604030504040204" pitchFamily="34" charset="-120"/>
                          <a:ea typeface="微軟正黑體" panose="020B0604030504040204" pitchFamily="34" charset="-120"/>
                        </a:rPr>
                        <a:t>O</a:t>
                      </a:r>
                      <a:endParaRPr lang="zh-TW" altLang="en-US" dirty="0" smtClean="0">
                        <a:solidFill>
                          <a:srgbClr val="FF0000"/>
                        </a:solidFill>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solidFill>
                            <a:srgbClr val="FF0000"/>
                          </a:solidFill>
                          <a:latin typeface="微軟正黑體" panose="020B0604030504040204" pitchFamily="34" charset="-120"/>
                          <a:ea typeface="微軟正黑體" panose="020B0604030504040204" pitchFamily="34" charset="-120"/>
                        </a:rPr>
                        <a:t>O</a:t>
                      </a:r>
                      <a:endParaRPr lang="zh-TW" altLang="en-US" dirty="0">
                        <a:solidFill>
                          <a:srgbClr val="FF0000"/>
                        </a:solidFill>
                        <a:latin typeface="微軟正黑體" panose="020B0604030504040204" pitchFamily="34" charset="-120"/>
                        <a:ea typeface="微軟正黑體" panose="020B0604030504040204" pitchFamily="34" charset="-120"/>
                      </a:endParaRPr>
                    </a:p>
                  </a:txBody>
                  <a:tcPr anchor="ctr"/>
                </a:tc>
              </a:tr>
              <a:tr h="574005">
                <a:tc>
                  <a:txBody>
                    <a:bodyPr/>
                    <a:lstStyle/>
                    <a:p>
                      <a:pPr algn="ctr"/>
                      <a:r>
                        <a:rPr lang="en-US" altLang="zh-TW" dirty="0" smtClean="0">
                          <a:latin typeface="微軟正黑體" panose="020B0604030504040204" pitchFamily="34" charset="-120"/>
                          <a:ea typeface="微軟正黑體" panose="020B0604030504040204" pitchFamily="34" charset="-120"/>
                        </a:rPr>
                        <a:t>C</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40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latin typeface="微軟正黑體" panose="020B0604030504040204" pitchFamily="34" charset="-120"/>
                          <a:ea typeface="微軟正黑體" panose="020B0604030504040204" pitchFamily="34" charset="-120"/>
                        </a:rPr>
                        <a:t>50</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70</a:t>
                      </a:r>
                      <a:endParaRPr lang="zh-TW" altLang="en-US"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55</a:t>
                      </a:r>
                    </a:p>
                  </a:txBody>
                  <a:tcPr anchor="ctr"/>
                </a:tc>
                <a:tc>
                  <a:txBody>
                    <a:bodyPr/>
                    <a:lstStyle/>
                    <a:p>
                      <a:pPr algn="ctr"/>
                      <a:r>
                        <a:rPr lang="en-US" altLang="zh-TW" dirty="0" smtClean="0">
                          <a:solidFill>
                            <a:srgbClr val="FF0000"/>
                          </a:solidFill>
                          <a:latin typeface="微軟正黑體" panose="020B0604030504040204" pitchFamily="34" charset="-120"/>
                          <a:ea typeface="微軟正黑體" panose="020B0604030504040204" pitchFamily="34" charset="-120"/>
                        </a:rPr>
                        <a:t>X</a:t>
                      </a:r>
                      <a:endParaRPr lang="zh-TW" altLang="en-US" dirty="0">
                        <a:solidFill>
                          <a:srgbClr val="FF0000"/>
                        </a:solidFill>
                        <a:latin typeface="微軟正黑體" panose="020B0604030504040204" pitchFamily="34" charset="-120"/>
                        <a:ea typeface="微軟正黑體" panose="020B0604030504040204" pitchFamily="34" charset="-120"/>
                      </a:endParaRPr>
                    </a:p>
                  </a:txBody>
                  <a:tcPr anchor="ctr"/>
                </a:tc>
                <a:tc>
                  <a:txBody>
                    <a:bodyPr/>
                    <a:lstStyle/>
                    <a:p>
                      <a:pPr algn="ctr"/>
                      <a:r>
                        <a:rPr lang="en-US" altLang="zh-TW" dirty="0" smtClean="0">
                          <a:solidFill>
                            <a:srgbClr val="FF0000"/>
                          </a:solidFill>
                          <a:latin typeface="微軟正黑體" panose="020B0604030504040204" pitchFamily="34" charset="-120"/>
                          <a:ea typeface="微軟正黑體" panose="020B0604030504040204" pitchFamily="34" charset="-120"/>
                        </a:rPr>
                        <a:t>X</a:t>
                      </a:r>
                      <a:endParaRPr lang="zh-TW" altLang="en-US" dirty="0">
                        <a:solidFill>
                          <a:srgbClr val="FF0000"/>
                        </a:solidFill>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38201388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251520" y="523433"/>
            <a:ext cx="6055155" cy="1021600"/>
          </a:xfrm>
        </p:spPr>
        <p:txBody>
          <a:bodyPr/>
          <a:lstStyle/>
          <a:p>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能力資格檢定：</a:t>
            </a:r>
            <a:r>
              <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運動</a:t>
            </a: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能力</a:t>
            </a:r>
            <a:endParaRPr lang="fr-FR" altLang="zh-TW"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5" name="頁尾版面配置區 4"/>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4" name="Rectangle 3"/>
          <p:cNvSpPr txBox="1">
            <a:spLocks noChangeArrowheads="1"/>
          </p:cNvSpPr>
          <p:nvPr/>
        </p:nvSpPr>
        <p:spPr bwMode="auto">
          <a:xfrm>
            <a:off x="251520" y="1844824"/>
            <a:ext cx="8666702" cy="496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spcAft>
                <a:spcPts val="1200"/>
              </a:spcAft>
              <a:buFont typeface="+mj-lt"/>
              <a:buAutoNum type="arabicPeriod"/>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體育為一、二、三年級必修，各學年上學期缺修或成績不及格者，下學期仍可修習，不受擋修之限制。</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514350" indent="-514350">
              <a:spcAft>
                <a:spcPts val="1200"/>
              </a:spcAft>
              <a:buFont typeface="+mj-lt"/>
              <a:buAutoNum type="arabicPeriod"/>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於</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新生入學第一學期開始舉行運動能力（爆發力、肌耐力、柔軟度、心肺能力、穩定能力、協調能力）檢測認證，檢測方式依教育部公布實施之健康體適能檢測方法（立定跳遠、坐姿體前彎、一分鐘仰臥起坐、心肺能力），</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以及體育室</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公布實施之穩定能力、協調能力檢測方法。</a:t>
            </a:r>
            <a:endParaRPr lang="en-US" altLang="zh-TW" sz="2400" dirty="0">
              <a:latin typeface="Times New Roman" panose="02020603050405020304" pitchFamily="18" charset="0"/>
              <a:ea typeface="標楷體" panose="03000509000000000000" pitchFamily="65" charset="-120"/>
              <a:cs typeface="Times New Roman" panose="02020603050405020304" pitchFamily="18" charset="0"/>
            </a:endParaRPr>
          </a:p>
          <a:p>
            <a:pPr marL="514350" indent="-514350">
              <a:spcAft>
                <a:spcPts val="1200"/>
              </a:spcAft>
              <a:buFont typeface="+mj-lt"/>
              <a:buAutoNum type="arabicPeriod"/>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詳細實施辦法詳見學生手冊之「銘傳大學學生運動能力檢定實施細則」。</a:t>
            </a:r>
          </a:p>
          <a:p>
            <a:pPr marL="0" indent="0">
              <a:buNone/>
            </a:pPr>
            <a:endParaRPr lang="en-US" altLang="zh-TW" dirty="0">
              <a:solidFill>
                <a:schemeClr val="tx2"/>
              </a:solidFill>
              <a:latin typeface="華康新特明體" pitchFamily="49" charset="-120"/>
              <a:ea typeface="華康新特明體" pitchFamily="49" charset="-120"/>
            </a:endParaRPr>
          </a:p>
        </p:txBody>
      </p:sp>
    </p:spTree>
    <p:extLst>
      <p:ext uri="{BB962C8B-B14F-4D97-AF65-F5344CB8AC3E}">
        <p14:creationId xmlns:p14="http://schemas.microsoft.com/office/powerpoint/2010/main" val="20364670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1"/>
          <p:cNvSpPr>
            <a:spLocks noGrp="1"/>
          </p:cNvSpPr>
          <p:nvPr>
            <p:ph type="title"/>
          </p:nvPr>
        </p:nvSpPr>
        <p:spPr/>
        <p:txBody>
          <a:bodyPr>
            <a:normAutofit/>
          </a:bodyPr>
          <a:lstStyle/>
          <a:p>
            <a:pPr fontAlgn="auto">
              <a:spcAft>
                <a:spcPts val="0"/>
              </a:spcAft>
              <a:defRPr/>
            </a:pPr>
            <a:r>
              <a:rPr lang="zh-TW" altLang="en-US" sz="4000" b="1" dirty="0" smtClean="0">
                <a:effectLst>
                  <a:outerShdw blurRad="38100" dist="38100" dir="2700000" algn="tl">
                    <a:srgbClr val="000000">
                      <a:alpha val="43137"/>
                    </a:srgbClr>
                  </a:outerShdw>
                </a:effectLst>
                <a:latin typeface="標楷體" pitchFamily="65" charset="-120"/>
                <a:ea typeface="標楷體" panose="03000509000000000000" pitchFamily="65" charset="-120"/>
              </a:rPr>
              <a:t>心理系</a:t>
            </a:r>
            <a:r>
              <a:rPr lang="en-US" altLang="zh-TW" sz="4000" b="1" dirty="0" smtClean="0">
                <a:effectLst>
                  <a:outerShdw blurRad="38100" dist="38100" dir="2700000" algn="tl">
                    <a:srgbClr val="000000">
                      <a:alpha val="43137"/>
                    </a:srgbClr>
                  </a:outerShdw>
                </a:effectLst>
                <a:latin typeface="標楷體" pitchFamily="65" charset="-120"/>
                <a:ea typeface="標楷體" panose="03000509000000000000" pitchFamily="65" charset="-120"/>
              </a:rPr>
              <a:t>-</a:t>
            </a:r>
            <a:r>
              <a:rPr lang="zh-TW" altLang="en-US" sz="4000" b="1" dirty="0" smtClean="0">
                <a:effectLst>
                  <a:outerShdw blurRad="38100" dist="38100" dir="2700000" algn="tl">
                    <a:srgbClr val="000000">
                      <a:alpha val="43137"/>
                    </a:srgbClr>
                  </a:outerShdw>
                </a:effectLst>
                <a:latin typeface="標楷體" pitchFamily="65" charset="-120"/>
                <a:ea typeface="標楷體" panose="03000509000000000000" pitchFamily="65" charset="-120"/>
              </a:rPr>
              <a:t>專業基本能力</a:t>
            </a:r>
          </a:p>
        </p:txBody>
      </p:sp>
      <p:sp>
        <p:nvSpPr>
          <p:cNvPr id="3" name="文字版面配置區 2"/>
          <p:cNvSpPr>
            <a:spLocks noGrp="1"/>
          </p:cNvSpPr>
          <p:nvPr>
            <p:ph type="body" idx="1"/>
          </p:nvPr>
        </p:nvSpPr>
        <p:spPr/>
        <p:txBody>
          <a:bodyPr/>
          <a:lstStyle/>
          <a:p>
            <a:endParaRPr lang="zh-TW" altLang="en-US"/>
          </a:p>
        </p:txBody>
      </p:sp>
      <p:graphicFrame>
        <p:nvGraphicFramePr>
          <p:cNvPr id="5" name="內容版面配置區 4"/>
          <p:cNvGraphicFramePr>
            <a:graphicFrameLocks noGrp="1"/>
          </p:cNvGraphicFramePr>
          <p:nvPr>
            <p:ph idx="4294967295"/>
            <p:extLst>
              <p:ext uri="{D42A27DB-BD31-4B8C-83A1-F6EECF244321}">
                <p14:modId xmlns:p14="http://schemas.microsoft.com/office/powerpoint/2010/main" val="1053751606"/>
              </p:ext>
            </p:extLst>
          </p:nvPr>
        </p:nvGraphicFramePr>
        <p:xfrm>
          <a:off x="0" y="1556790"/>
          <a:ext cx="9143999" cy="5040562"/>
        </p:xfrm>
        <a:graphic>
          <a:graphicData uri="http://schemas.openxmlformats.org/drawingml/2006/table">
            <a:tbl>
              <a:tblPr/>
              <a:tblGrid>
                <a:gridCol w="871413"/>
                <a:gridCol w="2332435"/>
                <a:gridCol w="5940151"/>
              </a:tblGrid>
              <a:tr h="262413">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學制</a:t>
                      </a:r>
                      <a:endPar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50676" marR="50676"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2000" b="1"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基本能力</a:t>
                      </a:r>
                      <a:endPar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endParaRPr>
                    </a:p>
                  </a:txBody>
                  <a:tcPr marL="50676" marR="5067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檢定標準</a:t>
                      </a:r>
                      <a:endPar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50676" marR="50676"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361713">
                <a:tc rowSpan="2">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大學部</a:t>
                      </a:r>
                    </a:p>
                  </a:txBody>
                  <a:tcPr marL="50676" marR="50676"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138113" indent="-138113">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38113" marR="0" lvl="0" indent="-138113"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諮商與工商基礎知能</a:t>
                      </a:r>
                    </a:p>
                  </a:txBody>
                  <a:tcPr marL="50676" marR="5067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ts val="600"/>
                        </a:spcBef>
                        <a:buClr>
                          <a:schemeClr val="accent1"/>
                        </a:buClr>
                        <a:buSzPct val="76000"/>
                        <a:buFont typeface="Wingdings 3" pitchFamily="18" charset="2"/>
                        <a:tabLst>
                          <a:tab pos="249238" algn="l"/>
                        </a:tabLst>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tabLst>
                          <a:tab pos="249238" algn="l"/>
                        </a:tabLst>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tabLst>
                          <a:tab pos="249238" algn="l"/>
                        </a:tabLst>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tabLst>
                          <a:tab pos="249238" algn="l"/>
                        </a:tabLst>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tabLst>
                          <a:tab pos="249238" algn="l"/>
                        </a:tabLst>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tabLst>
                          <a:tab pos="249238" algn="l"/>
                        </a:tabLst>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tabLst>
                          <a:tab pos="249238" algn="l"/>
                        </a:tabLst>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tabLst>
                          <a:tab pos="249238" algn="l"/>
                        </a:tabLst>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tabLst>
                          <a:tab pos="249238" algn="l"/>
                        </a:tabLst>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 typeface="Calibri" pitchFamily="34" charset="0"/>
                        <a:buNone/>
                        <a:tabLst>
                          <a:tab pos="249238" algn="l"/>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完成「</a:t>
                      </a:r>
                      <a:r>
                        <a:rPr kumimoji="0" lang="zh-TW" altLang="zh-TW" sz="2000" b="0" i="0" u="none" strike="noStrike" cap="none" normalizeH="0" baseline="0" dirty="0" smtClean="0">
                          <a:ln>
                            <a:noFill/>
                          </a:ln>
                          <a:solidFill>
                            <a:srgbClr val="0000FF"/>
                          </a:solidFill>
                          <a:effectLst/>
                          <a:latin typeface="Times New Roman" pitchFamily="18" charset="0"/>
                          <a:ea typeface="標楷體" pitchFamily="65" charset="-120"/>
                          <a:cs typeface="Times New Roman" pitchFamily="18" charset="0"/>
                        </a:rPr>
                        <a:t>社會關懷與團隊合作評量</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」至少達</a:t>
                      </a:r>
                      <a:r>
                        <a:rPr kumimoji="0" lang="en-US" altLang="zh-TW" sz="2000" b="0" i="0" u="none" strike="noStrike" cap="none" normalizeH="0" baseline="0" dirty="0" smtClean="0">
                          <a:ln>
                            <a:noFill/>
                          </a:ln>
                          <a:solidFill>
                            <a:srgbClr val="0000FF"/>
                          </a:solidFill>
                          <a:effectLst/>
                          <a:latin typeface="Times New Roman" pitchFamily="18" charset="0"/>
                          <a:ea typeface="標楷體" pitchFamily="65" charset="-120"/>
                          <a:cs typeface="Times New Roman" pitchFamily="18" charset="0"/>
                        </a:rPr>
                        <a:t>60</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分，積分採計將含參與系上各項活動籌備與訓練、參與認輔活動、社區服務、研討會、工作坊與專題演講等專業知能相關活動，詳細標準參見「社會關懷與團隊合作評量標準表」。</a:t>
                      </a:r>
                    </a:p>
                    <a:p>
                      <a:pPr marL="0" marR="0" lvl="0" indent="0" algn="just" defTabSz="914400" rtl="0" eaLnBrk="1" fontAlgn="base" latinLnBrk="0" hangingPunct="1">
                        <a:lnSpc>
                          <a:spcPts val="2000"/>
                        </a:lnSpc>
                        <a:spcBef>
                          <a:spcPct val="0"/>
                        </a:spcBef>
                        <a:spcAft>
                          <a:spcPct val="0"/>
                        </a:spcAft>
                        <a:buClrTx/>
                        <a:buSzTx/>
                        <a:buFont typeface="Calibri" pitchFamily="34" charset="0"/>
                        <a:buNone/>
                        <a:tabLst>
                          <a:tab pos="249238" algn="l"/>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學生畢業前須完成</a:t>
                      </a:r>
                      <a:r>
                        <a:rPr kumimoji="0" lang="zh-TW" altLang="zh-TW" sz="2000" b="0" i="0" u="none" strike="noStrike" cap="none" normalizeH="0" baseline="0" dirty="0" smtClean="0">
                          <a:ln>
                            <a:noFill/>
                          </a:ln>
                          <a:solidFill>
                            <a:srgbClr val="0000FF"/>
                          </a:solidFill>
                          <a:effectLst/>
                          <a:latin typeface="Times New Roman" pitchFamily="18" charset="0"/>
                          <a:ea typeface="標楷體" pitchFamily="65" charset="-120"/>
                          <a:cs typeface="Times New Roman" pitchFamily="18" charset="0"/>
                        </a:rPr>
                        <a:t>實習</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課程</a:t>
                      </a: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(240</a:t>
                      </a:r>
                      <a:r>
                        <a:rPr kumimoji="0" lang="zh-TW" altLang="en-US"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小時</a:t>
                      </a: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，並通過實習業界督導評量實習表現及格（成績達</a:t>
                      </a: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60</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分以上）。</a:t>
                      </a:r>
                    </a:p>
                  </a:txBody>
                  <a:tcPr marL="50676" marR="50676"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841960">
                <a:tc vMerge="1">
                  <a:txBody>
                    <a:bodyPr/>
                    <a:lstStyle/>
                    <a:p>
                      <a:endParaRPr lang="zh-TW" altLang="en-US"/>
                    </a:p>
                  </a:txBody>
                  <a:tcPr/>
                </a:tc>
                <a:tc>
                  <a:txBody>
                    <a:bodyPr/>
                    <a:lstStyle>
                      <a:lvl1pPr marL="163513" indent="-163513">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63513" marR="0" lvl="0" indent="-163513"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研究方法與工具之運用能力</a:t>
                      </a:r>
                    </a:p>
                  </a:txBody>
                  <a:tcPr marL="50676" marR="5067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 typeface="Calibri" pitchFamily="34" charset="0"/>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完成一篇</a:t>
                      </a:r>
                      <a:r>
                        <a:rPr kumimoji="0" lang="zh-TW" altLang="zh-TW" sz="2000" b="0" i="0" u="none" strike="noStrike" cap="none" normalizeH="0" baseline="0" dirty="0" smtClean="0">
                          <a:ln>
                            <a:noFill/>
                          </a:ln>
                          <a:solidFill>
                            <a:srgbClr val="0000FF"/>
                          </a:solidFill>
                          <a:effectLst/>
                          <a:latin typeface="Times New Roman" pitchFamily="18" charset="0"/>
                          <a:ea typeface="標楷體" pitchFamily="65" charset="-120"/>
                          <a:cs typeface="Times New Roman" pitchFamily="18" charset="0"/>
                        </a:rPr>
                        <a:t>專題研究</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p>
                  </a:txBody>
                  <a:tcPr marL="50676" marR="50676"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87238">
                <a:tc rowSpan="2">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碩士班</a:t>
                      </a:r>
                    </a:p>
                  </a:txBody>
                  <a:tcPr marL="50676" marR="50676"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133350" indent="-13335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33350" marR="0" lvl="0" indent="-13335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諮商與工商專業知能</a:t>
                      </a:r>
                    </a:p>
                  </a:txBody>
                  <a:tcPr marL="50676" marR="5067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 typeface="Calibri" pitchFamily="34" charset="0"/>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學生畢業前需</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完成專業實習</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課程且成績</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達</a:t>
                      </a:r>
                      <a:r>
                        <a:rPr kumimoji="0" lang="en-US"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70</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分以上</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p>
                    <a:p>
                      <a:pPr marL="0" marR="0" lvl="0" indent="0" algn="just" defTabSz="914400" rtl="0" eaLnBrk="1" fontAlgn="base" latinLnBrk="0" hangingPunct="1">
                        <a:lnSpc>
                          <a:spcPts val="2000"/>
                        </a:lnSpc>
                        <a:spcBef>
                          <a:spcPct val="0"/>
                        </a:spcBef>
                        <a:spcAft>
                          <a:spcPct val="0"/>
                        </a:spcAft>
                        <a:buClrTx/>
                        <a:buSzTx/>
                        <a:buFont typeface="Calibri" pitchFamily="34" charset="0"/>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實習相關規定參見專業實習辦法。</a:t>
                      </a:r>
                    </a:p>
                  </a:txBody>
                  <a:tcPr marL="50676" marR="50676"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87238">
                <a:tc vMerge="1">
                  <a:txBody>
                    <a:bodyPr/>
                    <a:lstStyle/>
                    <a:p>
                      <a:endParaRPr lang="zh-TW" altLang="en-US"/>
                    </a:p>
                  </a:txBody>
                  <a:tcPr/>
                </a:tc>
                <a:tc>
                  <a:txBody>
                    <a:bodyPr/>
                    <a:lstStyle>
                      <a:lvl1pPr marL="133350" indent="-13335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33350" marR="0" lvl="0" indent="-13335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論文及研究能力</a:t>
                      </a:r>
                    </a:p>
                  </a:txBody>
                  <a:tcPr marL="50676" marR="5067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l" defTabSz="914400" rtl="0" eaLnBrk="1" fontAlgn="base" latinLnBrk="0" hangingPunct="1">
                        <a:lnSpc>
                          <a:spcPts val="2000"/>
                        </a:lnSpc>
                        <a:spcBef>
                          <a:spcPct val="0"/>
                        </a:spcBef>
                        <a:spcAft>
                          <a:spcPct val="0"/>
                        </a:spcAft>
                        <a:buClrTx/>
                        <a:buSzPts val="1200"/>
                        <a:buFont typeface="Times New Roman" pitchFamily="18" charset="0"/>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完成並通過</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碩士學位論文</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p>
                    <a:p>
                      <a:pPr marL="0" marR="0" lvl="0" indent="0" algn="l" defTabSz="914400" rtl="0" eaLnBrk="1" fontAlgn="base" latinLnBrk="0" hangingPunct="1">
                        <a:lnSpc>
                          <a:spcPts val="2000"/>
                        </a:lnSpc>
                        <a:spcBef>
                          <a:spcPct val="0"/>
                        </a:spcBef>
                        <a:spcAft>
                          <a:spcPct val="0"/>
                        </a:spcAft>
                        <a:buClrTx/>
                        <a:buSzPts val="1200"/>
                        <a:buFont typeface="Times New Roman" pitchFamily="18" charset="0"/>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投稿並通過</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國內外學術研討會</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或</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學術期刊</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至少</a:t>
                      </a:r>
                      <a:r>
                        <a:rPr kumimoji="0" lang="en-US"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1</a:t>
                      </a:r>
                      <a:r>
                        <a:rPr kumimoji="0" lang="zh-TW" altLang="zh-TW" sz="2000" b="0" i="0" u="none" strike="noStrike" cap="none" normalizeH="0" baseline="0" dirty="0" smtClean="0">
                          <a:ln>
                            <a:noFill/>
                          </a:ln>
                          <a:solidFill>
                            <a:srgbClr val="FF33CC"/>
                          </a:solidFill>
                          <a:effectLst/>
                          <a:latin typeface="Times New Roman" pitchFamily="18" charset="0"/>
                          <a:ea typeface="標楷體" pitchFamily="65" charset="-120"/>
                          <a:cs typeface="Times New Roman" pitchFamily="18" charset="0"/>
                        </a:rPr>
                        <a:t>篇</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p>
                  </a:txBody>
                  <a:tcPr marL="50676" marR="50676"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auto">
              <a:spcAft>
                <a:spcPts val="0"/>
              </a:spcAft>
              <a:defRPr/>
            </a:pPr>
            <a:r>
              <a:rPr lang="zh-TW" altLang="zh-TW" sz="4000" kern="1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社會關懷與團隊合作評量</a:t>
            </a:r>
            <a:endPar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3" name="文字版面配置區 2"/>
          <p:cNvSpPr>
            <a:spLocks noGrp="1"/>
          </p:cNvSpPr>
          <p:nvPr>
            <p:ph type="body" idx="1"/>
          </p:nvPr>
        </p:nvSpPr>
        <p:spPr/>
        <p:txBody>
          <a:bodyPr/>
          <a:lstStyle/>
          <a:p>
            <a:endParaRPr lang="zh-TW" altLang="en-US"/>
          </a:p>
        </p:txBody>
      </p:sp>
      <p:graphicFrame>
        <p:nvGraphicFramePr>
          <p:cNvPr id="5" name="內容版面配置區 4"/>
          <p:cNvGraphicFramePr>
            <a:graphicFrameLocks noGrp="1"/>
          </p:cNvGraphicFramePr>
          <p:nvPr>
            <p:ph idx="4294967295"/>
            <p:extLst>
              <p:ext uri="{D42A27DB-BD31-4B8C-83A1-F6EECF244321}">
                <p14:modId xmlns:p14="http://schemas.microsoft.com/office/powerpoint/2010/main" val="3807818598"/>
              </p:ext>
            </p:extLst>
          </p:nvPr>
        </p:nvGraphicFramePr>
        <p:xfrm>
          <a:off x="287338" y="1577548"/>
          <a:ext cx="8856662" cy="4803780"/>
        </p:xfrm>
        <a:graphic>
          <a:graphicData uri="http://schemas.openxmlformats.org/drawingml/2006/table">
            <a:tbl>
              <a:tblPr/>
              <a:tblGrid>
                <a:gridCol w="3508375"/>
                <a:gridCol w="4032250"/>
                <a:gridCol w="1316037"/>
              </a:tblGrid>
              <a:tr h="274638">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1400" b="1" i="0" u="none" strike="noStrike" cap="none" normalizeH="0" baseline="0" dirty="0" smtClean="0">
                          <a:ln>
                            <a:noFill/>
                          </a:ln>
                          <a:solidFill>
                            <a:schemeClr val="tx1"/>
                          </a:solidFill>
                          <a:effectLst/>
                          <a:latin typeface="Times New Roman" pitchFamily="18" charset="0"/>
                          <a:ea typeface="標楷體" pitchFamily="65" charset="-120"/>
                        </a:rPr>
                        <a:t>項目</a:t>
                      </a:r>
                      <a:endParaRPr kumimoji="0" lang="zh-TW" altLang="zh-TW" sz="1400" b="0" i="0" u="none" strike="noStrike" cap="none" normalizeH="0" baseline="0" dirty="0" smtClean="0">
                        <a:ln>
                          <a:noFill/>
                        </a:ln>
                        <a:solidFill>
                          <a:schemeClr val="tx1"/>
                        </a:solidFill>
                        <a:effectLst/>
                        <a:latin typeface="Times New Roman" pitchFamily="18" charset="0"/>
                        <a:ea typeface="新細明體" charset="-120"/>
                      </a:endParaRPr>
                    </a:p>
                  </a:txBody>
                  <a:tcPr marL="48038" marR="48038"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1400" b="1" i="0" u="none" strike="noStrike" cap="none" normalizeH="0" baseline="0" smtClean="0">
                          <a:ln>
                            <a:noFill/>
                          </a:ln>
                          <a:solidFill>
                            <a:schemeClr val="tx1"/>
                          </a:solidFill>
                          <a:effectLst/>
                          <a:latin typeface="Times New Roman" pitchFamily="18" charset="0"/>
                          <a:ea typeface="標楷體" pitchFamily="65" charset="-120"/>
                        </a:rPr>
                        <a:t>細項說明</a:t>
                      </a:r>
                      <a:endParaRPr kumimoji="0" lang="zh-TW" altLang="zh-TW" sz="14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TW" altLang="zh-TW" sz="1400" b="1" i="0" u="none" strike="noStrike" cap="none" normalizeH="0" baseline="0" smtClean="0">
                          <a:ln>
                            <a:noFill/>
                          </a:ln>
                          <a:solidFill>
                            <a:schemeClr val="tx1"/>
                          </a:solidFill>
                          <a:effectLst/>
                          <a:latin typeface="Times New Roman" pitchFamily="18" charset="0"/>
                          <a:ea typeface="標楷體" pitchFamily="65" charset="-120"/>
                        </a:rPr>
                        <a:t>積分</a:t>
                      </a:r>
                      <a:endParaRPr kumimoji="0" lang="zh-TW" altLang="zh-TW" sz="14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rowSpan="2">
                  <a:txBody>
                    <a:bodyPr/>
                    <a:lstStyle>
                      <a:lvl1pPr marL="166688" indent="-166688">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66688" marR="0" lvl="0" indent="-166688" algn="l"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標楷體" pitchFamily="65" charset="-120"/>
                          <a:ea typeface="新細明體" charset="-12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從事認輔與社區服務</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1.1 </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認輔服務（一節課</a:t>
                      </a: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45</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分鐘）</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新細明體" charset="-120"/>
                        </a:rPr>
                        <a:t>1.2 </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社區服務（</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 hr</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rowSpan="3">
                  <a:txBody>
                    <a:bodyPr/>
                    <a:lstStyle>
                      <a:lvl1pPr marL="139700" indent="-13970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39700" marR="0" lvl="0" indent="-13970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itchFamily="18" charset="0"/>
                          <a:ea typeface="標楷體" pitchFamily="65" charset="-120"/>
                        </a:rPr>
                        <a:t>2.</a:t>
                      </a:r>
                      <a:r>
                        <a:rPr kumimoji="0" lang="zh-TW" altLang="zh-TW" sz="2000" b="0" i="0" u="none" strike="noStrike" cap="none" normalizeH="0" baseline="0" dirty="0" smtClean="0">
                          <a:ln>
                            <a:noFill/>
                          </a:ln>
                          <a:solidFill>
                            <a:schemeClr val="tx1"/>
                          </a:solidFill>
                          <a:effectLst/>
                          <a:latin typeface="Times New Roman" pitchFamily="18" charset="0"/>
                          <a:ea typeface="標楷體" pitchFamily="65" charset="-120"/>
                        </a:rPr>
                        <a:t>參與系上各項活動籌備與訓練</a:t>
                      </a:r>
                      <a:endParaRPr kumimoji="0" lang="zh-TW" altLang="zh-TW" sz="2000" b="0" i="0" u="none" strike="noStrike" cap="none" normalizeH="0" baseline="0" dirty="0" smtClean="0">
                        <a:ln>
                          <a:noFill/>
                        </a:ln>
                        <a:solidFill>
                          <a:schemeClr val="tx1"/>
                        </a:solidFill>
                        <a:effectLst/>
                        <a:latin typeface="Times New Roman" pitchFamily="18" charset="0"/>
                        <a:ea typeface="新細明體" charset="-120"/>
                      </a:endParaRPr>
                    </a:p>
                  </a:txBody>
                  <a:tcPr marL="48038" marR="48038"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2.1 </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籌備工作坊 （</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場）</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10</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2.2 </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籌備研討會 （</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場）</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15</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2.3 </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其他活動</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p>
                      <a:pPr marL="0" marR="0" lvl="0" indent="0" algn="just" defTabSz="914400" rtl="0" eaLnBrk="1" fontAlgn="base" latinLnBrk="0" hangingPunct="1">
                        <a:lnSpc>
                          <a:spcPts val="2000"/>
                        </a:lnSpc>
                        <a:spcBef>
                          <a:spcPct val="0"/>
                        </a:spcBef>
                        <a:spcAft>
                          <a:spcPct val="0"/>
                        </a:spcAft>
                        <a:buClrTx/>
                        <a:buSzTx/>
                        <a:buFontTx/>
                        <a:buNone/>
                        <a:tabLst/>
                      </a:pP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（由主辦老師決定，最多</a:t>
                      </a: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15</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2-15</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rowSpan="3">
                  <a:txBody>
                    <a:bodyPr/>
                    <a:lstStyle>
                      <a:lvl1pPr marL="139700" indent="-13970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39700" marR="0" lvl="0" indent="-13970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3.</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參與專業知能相關活動</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3.1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參加工作坊 （</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 hr</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3.2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參加研討會 （</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 hr</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3.3</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參加專題演講（</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r>
                        <a:rPr kumimoji="0" lang="en-US" altLang="zh-TW" sz="2000" b="0" i="0" u="none" strike="noStrike" cap="none" normalizeH="0" baseline="0" smtClean="0">
                          <a:ln>
                            <a:noFill/>
                          </a:ln>
                          <a:solidFill>
                            <a:schemeClr val="tx1"/>
                          </a:solidFill>
                          <a:effectLst/>
                          <a:latin typeface="Times New Roman" pitchFamily="18" charset="0"/>
                          <a:ea typeface="新細明體" charset="-120"/>
                        </a:rPr>
                        <a:t>/ hr</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2000">
                <a:tc rowSpan="2">
                  <a:txBody>
                    <a:bodyPr/>
                    <a:lstStyle>
                      <a:lvl1pPr marL="184150" indent="-184150">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184150" marR="0" lvl="0" indent="-18415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標楷體" pitchFamily="65" charset="-120"/>
                          <a:ea typeface="新細明體" charset="-120"/>
                        </a:rPr>
                        <a:t>4.</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參與教學或研究活動</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4.1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無酬參與同學或老師問卷或實驗</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p>
                      <a:pPr marL="0" marR="0" lvl="0" indent="0" algn="just" defTabSz="914400" rtl="0" eaLnBrk="1" fontAlgn="base" latinLnBrk="0" hangingPunct="1">
                        <a:lnSpc>
                          <a:spcPts val="2000"/>
                        </a:lnSpc>
                        <a:spcBef>
                          <a:spcPct val="0"/>
                        </a:spcBef>
                        <a:spcAft>
                          <a:spcPct val="0"/>
                        </a:spcAft>
                        <a:buClrTx/>
                        <a:buSzTx/>
                        <a:buFontTx/>
                        <a:buNone/>
                        <a:tabLst/>
                      </a:pP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（積分以負責老師決定為準，最多</a:t>
                      </a: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分）</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1</a:t>
                      </a:r>
                      <a:r>
                        <a:rPr kumimoji="0" lang="zh-TW" altLang="zh-TW" sz="2000" b="0" i="0" u="none" strike="noStrike" cap="none" normalizeH="0" baseline="0" smtClean="0">
                          <a:ln>
                            <a:noFill/>
                          </a:ln>
                          <a:solidFill>
                            <a:schemeClr val="tx1"/>
                          </a:solidFill>
                          <a:effectLst/>
                          <a:latin typeface="Times New Roman" pitchFamily="18" charset="0"/>
                          <a:ea typeface="標楷體" pitchFamily="65" charset="-120"/>
                        </a:rPr>
                        <a:t>～</a:t>
                      </a:r>
                      <a:r>
                        <a:rPr kumimoji="0" lang="en-US" altLang="zh-TW" sz="2000" b="0" i="0" u="none" strike="noStrike" cap="none" normalizeH="0" baseline="0" smtClean="0">
                          <a:ln>
                            <a:noFill/>
                          </a:ln>
                          <a:solidFill>
                            <a:schemeClr val="tx1"/>
                          </a:solidFill>
                          <a:effectLst/>
                          <a:latin typeface="Times New Roman" pitchFamily="18" charset="0"/>
                          <a:ea typeface="標楷體" pitchFamily="65" charset="-120"/>
                        </a:rPr>
                        <a:t>2</a:t>
                      </a:r>
                      <a:endParaRPr kumimoji="0" lang="zh-TW" altLang="zh-TW" sz="2000" b="0" i="0" u="none" strike="noStrike" cap="none" normalizeH="0" baseline="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vMerge="1">
                  <a:txBody>
                    <a:bodyPr/>
                    <a:lstStyle/>
                    <a:p>
                      <a:endParaRPr lang="zh-TW" altLang="en-US"/>
                    </a:p>
                  </a:txBody>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just" defTabSz="914400" rtl="0" eaLnBrk="1" fontAlgn="base" latinLnBrk="0" hangingPunct="1">
                        <a:lnSpc>
                          <a:spcPts val="2000"/>
                        </a:lnSpc>
                        <a:spcBef>
                          <a:spcPct val="0"/>
                        </a:spcBef>
                        <a:spcAft>
                          <a:spcPct val="0"/>
                        </a:spcAft>
                        <a:buClrTx/>
                        <a:buSzTx/>
                        <a:buFontTx/>
                        <a:buNone/>
                        <a:tabLst/>
                      </a:pPr>
                      <a:r>
                        <a:rPr kumimoji="0" lang="en-US" altLang="zh-TW" sz="1400" b="0" i="0" u="none" strike="noStrike" cap="none" normalizeH="0" baseline="0" dirty="0" smtClean="0">
                          <a:ln>
                            <a:noFill/>
                          </a:ln>
                          <a:solidFill>
                            <a:schemeClr val="tx1"/>
                          </a:solidFill>
                          <a:effectLst/>
                          <a:latin typeface="Times New Roman" pitchFamily="18" charset="0"/>
                          <a:ea typeface="標楷體" pitchFamily="65" charset="-120"/>
                        </a:rPr>
                        <a:t>4.2</a:t>
                      </a:r>
                      <a:r>
                        <a:rPr kumimoji="0" lang="zh-TW" altLang="zh-TW" sz="1400" b="0" i="0" u="none" strike="noStrike" cap="none" normalizeH="0" baseline="0" dirty="0" smtClean="0">
                          <a:ln>
                            <a:noFill/>
                          </a:ln>
                          <a:solidFill>
                            <a:schemeClr val="tx1"/>
                          </a:solidFill>
                          <a:effectLst/>
                          <a:latin typeface="Times New Roman" pitchFamily="18" charset="0"/>
                          <a:ea typeface="標楷體" pitchFamily="65" charset="-120"/>
                        </a:rPr>
                        <a:t>無酬參與老師教學或研究活動</a:t>
                      </a:r>
                      <a:endParaRPr kumimoji="0" lang="zh-TW" altLang="zh-TW" sz="1400" b="0" i="0" u="none" strike="noStrike" cap="none" normalizeH="0" baseline="0" dirty="0" smtClean="0">
                        <a:ln>
                          <a:noFill/>
                        </a:ln>
                        <a:solidFill>
                          <a:schemeClr val="tx1"/>
                        </a:solidFill>
                        <a:effectLst/>
                        <a:latin typeface="Times New Roman" pitchFamily="18" charset="0"/>
                        <a:ea typeface="新細明體" charset="-120"/>
                      </a:endParaRPr>
                    </a:p>
                    <a:p>
                      <a:pPr marL="0" marR="0" lvl="0" indent="0" algn="just" defTabSz="914400" rtl="0" eaLnBrk="1" fontAlgn="base" latinLnBrk="0" hangingPunct="1">
                        <a:lnSpc>
                          <a:spcPts val="2000"/>
                        </a:lnSpc>
                        <a:spcBef>
                          <a:spcPct val="0"/>
                        </a:spcBef>
                        <a:spcAft>
                          <a:spcPct val="0"/>
                        </a:spcAft>
                        <a:buClrTx/>
                        <a:buSzTx/>
                        <a:buFontTx/>
                        <a:buNone/>
                        <a:tabLst/>
                      </a:pPr>
                      <a:r>
                        <a:rPr kumimoji="0" lang="zh-TW" altLang="zh-TW" sz="1400" b="0" i="0" u="none" strike="noStrike" cap="none" normalizeH="0" baseline="0" dirty="0" smtClean="0">
                          <a:ln>
                            <a:noFill/>
                          </a:ln>
                          <a:solidFill>
                            <a:schemeClr val="tx1"/>
                          </a:solidFill>
                          <a:effectLst/>
                          <a:latin typeface="Times New Roman" pitchFamily="18" charset="0"/>
                          <a:ea typeface="標楷體" pitchFamily="65" charset="-120"/>
                        </a:rPr>
                        <a:t>（一學期，一科</a:t>
                      </a:r>
                      <a:r>
                        <a:rPr kumimoji="0" lang="en-US" altLang="zh-TW" sz="1400" b="0" i="0" u="none" strike="noStrike" cap="none" normalizeH="0" baseline="0" dirty="0" smtClean="0">
                          <a:ln>
                            <a:noFill/>
                          </a:ln>
                          <a:solidFill>
                            <a:schemeClr val="tx1"/>
                          </a:solidFill>
                          <a:effectLst/>
                          <a:latin typeface="Times New Roman" pitchFamily="18" charset="0"/>
                          <a:ea typeface="標楷體" pitchFamily="65" charset="-120"/>
                        </a:rPr>
                        <a:t>/</a:t>
                      </a:r>
                      <a:r>
                        <a:rPr kumimoji="0" lang="zh-TW" altLang="zh-TW" sz="1400" b="0" i="0" u="none" strike="noStrike" cap="none" normalizeH="0" baseline="0" dirty="0" smtClean="0">
                          <a:ln>
                            <a:noFill/>
                          </a:ln>
                          <a:solidFill>
                            <a:schemeClr val="tx1"/>
                          </a:solidFill>
                          <a:effectLst/>
                          <a:latin typeface="Times New Roman" pitchFamily="18" charset="0"/>
                          <a:ea typeface="標楷體" pitchFamily="65" charset="-120"/>
                        </a:rPr>
                        <a:t>一次最多</a:t>
                      </a:r>
                      <a:r>
                        <a:rPr kumimoji="0" lang="en-US" altLang="zh-TW" sz="1400" b="0" i="0" u="none" strike="noStrike" cap="none" normalizeH="0" baseline="0" dirty="0" smtClean="0">
                          <a:ln>
                            <a:noFill/>
                          </a:ln>
                          <a:solidFill>
                            <a:schemeClr val="tx1"/>
                          </a:solidFill>
                          <a:effectLst/>
                          <a:latin typeface="Times New Roman" pitchFamily="18" charset="0"/>
                          <a:ea typeface="標楷體" pitchFamily="65" charset="-120"/>
                        </a:rPr>
                        <a:t>10</a:t>
                      </a:r>
                      <a:r>
                        <a:rPr kumimoji="0" lang="zh-TW" altLang="zh-TW" sz="1400" b="0" i="0" u="none" strike="noStrike" cap="none" normalizeH="0" baseline="0" dirty="0" smtClean="0">
                          <a:ln>
                            <a:noFill/>
                          </a:ln>
                          <a:solidFill>
                            <a:schemeClr val="tx1"/>
                          </a:solidFill>
                          <a:effectLst/>
                          <a:latin typeface="Times New Roman" pitchFamily="18" charset="0"/>
                          <a:ea typeface="標楷體" pitchFamily="65" charset="-120"/>
                        </a:rPr>
                        <a:t>分計）</a:t>
                      </a:r>
                      <a:endParaRPr kumimoji="0" lang="zh-TW" altLang="zh-TW" sz="1400" b="0" i="0" u="none" strike="noStrike" cap="none" normalizeH="0" baseline="0" dirty="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itchFamily="18" charset="2"/>
                        <a:defRPr sz="22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defRPr sz="2100">
                          <a:solidFill>
                            <a:schemeClr val="tx2"/>
                          </a:solidFill>
                          <a:latin typeface="Gill Sans MT" pitchFamily="34" charset="0"/>
                        </a:defRPr>
                      </a:lvl2pPr>
                      <a:lvl3pPr marL="1143000" indent="-228600">
                        <a:spcBef>
                          <a:spcPts val="500"/>
                        </a:spcBef>
                        <a:buClr>
                          <a:srgbClr val="BCBCBC"/>
                        </a:buClr>
                        <a:buSzPct val="76000"/>
                        <a:buFont typeface="Wingdings 3" pitchFamily="18" charset="2"/>
                        <a:defRPr>
                          <a:solidFill>
                            <a:schemeClr val="tx1"/>
                          </a:solidFill>
                          <a:latin typeface="Gill Sans MT" pitchFamily="34" charset="0"/>
                        </a:defRPr>
                      </a:lvl3pPr>
                      <a:lvl4pPr marL="1600200" indent="-228600">
                        <a:spcBef>
                          <a:spcPts val="400"/>
                        </a:spcBef>
                        <a:buClr>
                          <a:srgbClr val="8BA2B4"/>
                        </a:buClr>
                        <a:buSzPct val="70000"/>
                        <a:buFont typeface="Wingdings" pitchFamily="2" charset="2"/>
                        <a:defRPr sz="1600">
                          <a:solidFill>
                            <a:schemeClr val="tx1"/>
                          </a:solidFill>
                          <a:latin typeface="Gill Sans MT" pitchFamily="34" charset="0"/>
                        </a:defRPr>
                      </a:lvl4pPr>
                      <a:lvl5pPr marL="2057400" indent="-228600">
                        <a:spcBef>
                          <a:spcPts val="300"/>
                        </a:spcBef>
                        <a:buClr>
                          <a:schemeClr val="accent2"/>
                        </a:buClr>
                        <a:buSzPct val="70000"/>
                        <a:buFont typeface="Wingdings" pitchFamily="2" charset="2"/>
                        <a:defRPr sz="14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defRPr sz="1400">
                          <a:solidFill>
                            <a:schemeClr val="tx1"/>
                          </a:solidFill>
                          <a:latin typeface="Gill Sans MT" pitchFamily="34" charset="0"/>
                        </a:defRPr>
                      </a:lvl9p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TW" sz="1400" b="0" i="0" u="none" strike="noStrike" cap="none" normalizeH="0" baseline="0" dirty="0" smtClean="0">
                          <a:ln>
                            <a:noFill/>
                          </a:ln>
                          <a:solidFill>
                            <a:schemeClr val="tx1"/>
                          </a:solidFill>
                          <a:effectLst/>
                          <a:latin typeface="Times New Roman" pitchFamily="18" charset="0"/>
                          <a:ea typeface="標楷體" pitchFamily="65" charset="-120"/>
                        </a:rPr>
                        <a:t>1</a:t>
                      </a:r>
                      <a:r>
                        <a:rPr kumimoji="0" lang="zh-TW" altLang="zh-TW" sz="1400" b="0" i="0" u="none" strike="noStrike" cap="none" normalizeH="0" baseline="0" dirty="0" smtClean="0">
                          <a:ln>
                            <a:noFill/>
                          </a:ln>
                          <a:solidFill>
                            <a:schemeClr val="tx1"/>
                          </a:solidFill>
                          <a:effectLst/>
                          <a:latin typeface="Times New Roman" pitchFamily="18" charset="0"/>
                          <a:ea typeface="標楷體" pitchFamily="65" charset="-120"/>
                        </a:rPr>
                        <a:t>～</a:t>
                      </a:r>
                      <a:r>
                        <a:rPr kumimoji="0" lang="en-US" altLang="zh-TW" sz="1400" b="0" i="0" u="none" strike="noStrike" cap="none" normalizeH="0" baseline="0" dirty="0" smtClean="0">
                          <a:ln>
                            <a:noFill/>
                          </a:ln>
                          <a:solidFill>
                            <a:schemeClr val="tx1"/>
                          </a:solidFill>
                          <a:effectLst/>
                          <a:latin typeface="Times New Roman" pitchFamily="18" charset="0"/>
                          <a:ea typeface="標楷體" pitchFamily="65" charset="-120"/>
                        </a:rPr>
                        <a:t>10</a:t>
                      </a:r>
                      <a:endParaRPr kumimoji="0" lang="zh-TW" altLang="zh-TW" sz="1400" b="0" i="0" u="none" strike="noStrike" cap="none" normalizeH="0" baseline="0" dirty="0" smtClean="0">
                        <a:ln>
                          <a:noFill/>
                        </a:ln>
                        <a:solidFill>
                          <a:schemeClr val="tx1"/>
                        </a:solidFill>
                        <a:effectLst/>
                        <a:latin typeface="Times New Roman" pitchFamily="18" charset="0"/>
                        <a:ea typeface="新細明體" charset="-120"/>
                      </a:endParaRPr>
                    </a:p>
                  </a:txBody>
                  <a:tcPr marL="48038" marR="4803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03" name="頁尾版面配置區 3"/>
          <p:cNvSpPr>
            <a:spLocks noGrp="1"/>
          </p:cNvSpPr>
          <p:nvPr>
            <p:ph type="ftr" sz="quarter" idx="4294967295"/>
          </p:nvPr>
        </p:nvSpPr>
        <p:spPr bwMode="auto">
          <a:xfrm>
            <a:off x="0" y="6356350"/>
            <a:ext cx="2895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a:solidFill>
                  <a:srgbClr val="FFFFFF"/>
                </a:solidFill>
              </a:rPr>
              <a:t>諮商與工商心理學系</a:t>
            </a:r>
            <a:endParaRPr lang="en-US" altLang="zh-TW">
              <a:solidFill>
                <a:srgbClr val="FFFFFF"/>
              </a:solidFill>
            </a:endParaRPr>
          </a:p>
        </p:txBody>
      </p:sp>
      <p:sp>
        <p:nvSpPr>
          <p:cNvPr id="6" name="圓角化單一角落矩形 5"/>
          <p:cNvSpPr/>
          <p:nvPr/>
        </p:nvSpPr>
        <p:spPr>
          <a:xfrm>
            <a:off x="179388" y="5084763"/>
            <a:ext cx="8856662" cy="1754187"/>
          </a:xfrm>
          <a:prstGeom prst="round1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TW" altLang="en-US" dirty="0">
                <a:latin typeface="Times New Roman" panose="02020603050405020304" pitchFamily="18" charset="0"/>
                <a:ea typeface="標楷體" panose="03000509000000000000" pitchFamily="65" charset="-120"/>
                <a:cs typeface="Times New Roman" panose="02020603050405020304" pitchFamily="18" charset="0"/>
              </a:rPr>
              <a:t>注意事項：</a:t>
            </a:r>
          </a:p>
          <a:p>
            <a:pPr marL="285750" indent="-285750">
              <a:buFont typeface="Wingdings" panose="05000000000000000000" pitchFamily="2" charset="2"/>
              <a:buChar char="l"/>
              <a:defRPr/>
            </a:pPr>
            <a:r>
              <a:rPr lang="zh-TW" altLang="en-US" dirty="0">
                <a:latin typeface="Times New Roman" panose="02020603050405020304" pitchFamily="18" charset="0"/>
                <a:ea typeface="標楷體" panose="03000509000000000000" pitchFamily="65" charset="-120"/>
                <a:cs typeface="Times New Roman" panose="02020603050405020304" pitchFamily="18" charset="0"/>
              </a:rPr>
              <a:t>參加活動以</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小時計</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分。各項目計分上限以</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分為限。</a:t>
            </a:r>
          </a:p>
          <a:p>
            <a:pPr marL="285750" indent="-285750">
              <a:buFont typeface="Wingdings" panose="05000000000000000000" pitchFamily="2" charset="2"/>
              <a:buChar char="l"/>
              <a:defRPr/>
            </a:pPr>
            <a:r>
              <a:rPr lang="zh-TW" altLang="en-US" dirty="0">
                <a:latin typeface="Times New Roman" panose="02020603050405020304" pitchFamily="18" charset="0"/>
                <a:ea typeface="標楷體" panose="03000509000000000000" pitchFamily="65" charset="-120"/>
                <a:cs typeface="Times New Roman" panose="02020603050405020304" pitchFamily="18" charset="0"/>
              </a:rPr>
              <a:t>超過學校認可之服務學習時數（</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16</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小時）可認列為本表中從事認輔與社區服務之時數，累積時數至多</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15</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小時（</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分）。</a:t>
            </a:r>
          </a:p>
          <a:p>
            <a:pPr marL="285750" indent="-285750">
              <a:buFont typeface="Wingdings" panose="05000000000000000000" pitchFamily="2" charset="2"/>
              <a:buChar char="l"/>
              <a:defRPr/>
            </a:pPr>
            <a:r>
              <a:rPr lang="zh-TW" altLang="en-US" dirty="0">
                <a:latin typeface="Times New Roman" panose="02020603050405020304" pitchFamily="18" charset="0"/>
                <a:ea typeface="標楷體" panose="03000509000000000000" pitchFamily="65" charset="-120"/>
                <a:cs typeface="Times New Roman" panose="02020603050405020304" pitchFamily="18" charset="0"/>
              </a:rPr>
              <a:t>參加校外工作坊、研討會與專題演講，須事前完成申請程序，申請表格請至系網下載使用。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0" y="523433"/>
            <a:ext cx="6804248" cy="1021600"/>
          </a:xfrm>
        </p:spPr>
        <p:txBody>
          <a:bodyPr>
            <a:noAutofit/>
          </a:bodyPr>
          <a:lstStyle/>
          <a:p>
            <a:r>
              <a:rPr lang="zh-TW" altLang="en-US" sz="3600" b="1"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銘傳大學期中考後申請​減修辦法</a:t>
            </a:r>
            <a:endParaRPr lang="zh-TW" altLang="en-US" sz="3600" dirty="0" smtClean="0">
              <a:solidFill>
                <a:schemeClr val="bg1"/>
              </a:solidFill>
              <a:effectLst>
                <a:outerShdw blurRad="38100" dist="38100" dir="2700000" algn="tl">
                  <a:srgbClr val="000000">
                    <a:alpha val="43137"/>
                  </a:srgbClr>
                </a:outerShdw>
              </a:effectLst>
              <a:latin typeface="標楷體" pitchFamily="65" charset="-120"/>
              <a:ea typeface="標楷體" panose="03000509000000000000" pitchFamily="65" charset="-120"/>
            </a:endParaRPr>
          </a:p>
        </p:txBody>
      </p:sp>
      <p:sp>
        <p:nvSpPr>
          <p:cNvPr id="3" name="文字版面配置區 2"/>
          <p:cNvSpPr>
            <a:spLocks noGrp="1"/>
          </p:cNvSpPr>
          <p:nvPr>
            <p:ph type="body" idx="1"/>
          </p:nvPr>
        </p:nvSpPr>
        <p:spPr/>
        <p:txBody>
          <a:bodyPr/>
          <a:lstStyle/>
          <a:p>
            <a:endParaRPr lang="zh-TW" altLang="en-US"/>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6" name="矩形 5"/>
          <p:cNvSpPr/>
          <p:nvPr/>
        </p:nvSpPr>
        <p:spPr>
          <a:xfrm>
            <a:off x="468313" y="1764099"/>
            <a:ext cx="8207375" cy="4401205"/>
          </a:xfrm>
          <a:prstGeom prst="rect">
            <a:avLst/>
          </a:prstGeom>
          <a:solidFill>
            <a:schemeClr val="bg2">
              <a:lumMod val="60000"/>
              <a:lumOff val="40000"/>
            </a:schemeClr>
          </a:solidFill>
        </p:spPr>
        <p:style>
          <a:lnRef idx="1">
            <a:schemeClr val="accent3"/>
          </a:lnRef>
          <a:fillRef idx="2">
            <a:schemeClr val="accent3"/>
          </a:fillRef>
          <a:effectRef idx="1">
            <a:schemeClr val="accent3"/>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sz="2800" dirty="0">
                <a:solidFill>
                  <a:srgbClr val="000000"/>
                </a:solidFill>
                <a:latin typeface="Times New Roman" pitchFamily="18" charset="0"/>
                <a:ea typeface="標楷體" pitchFamily="65" charset="-120"/>
                <a:cs typeface="Times New Roman" pitchFamily="18" charset="0"/>
              </a:rPr>
              <a:t>本校期中考考後申請減修辦法業經</a:t>
            </a:r>
            <a:r>
              <a:rPr lang="en-US" altLang="zh-TW" sz="2800" dirty="0">
                <a:solidFill>
                  <a:srgbClr val="000000"/>
                </a:solidFill>
                <a:latin typeface="Times New Roman" pitchFamily="18" charset="0"/>
                <a:ea typeface="標楷體" pitchFamily="65" charset="-120"/>
                <a:cs typeface="Times New Roman" pitchFamily="18" charset="0"/>
              </a:rPr>
              <a:t>3</a:t>
            </a:r>
            <a:r>
              <a:rPr lang="zh-TW" altLang="en-US" sz="2800" dirty="0">
                <a:solidFill>
                  <a:srgbClr val="000000"/>
                </a:solidFill>
                <a:latin typeface="Times New Roman" pitchFamily="18" charset="0"/>
                <a:ea typeface="標楷體" pitchFamily="65" charset="-120"/>
                <a:cs typeface="Times New Roman" pitchFamily="18" charset="0"/>
              </a:rPr>
              <a:t>月</a:t>
            </a:r>
            <a:r>
              <a:rPr lang="en-US" altLang="zh-TW" sz="2800" dirty="0">
                <a:solidFill>
                  <a:srgbClr val="000000"/>
                </a:solidFill>
                <a:latin typeface="Times New Roman" pitchFamily="18" charset="0"/>
                <a:ea typeface="標楷體" pitchFamily="65" charset="-120"/>
                <a:cs typeface="Times New Roman" pitchFamily="18" charset="0"/>
              </a:rPr>
              <a:t>26</a:t>
            </a:r>
            <a:r>
              <a:rPr lang="zh-TW" altLang="en-US" sz="2800" dirty="0">
                <a:solidFill>
                  <a:srgbClr val="000000"/>
                </a:solidFill>
                <a:latin typeface="Times New Roman" pitchFamily="18" charset="0"/>
                <a:ea typeface="標楷體" pitchFamily="65" charset="-120"/>
                <a:cs typeface="Times New Roman" pitchFamily="18" charset="0"/>
              </a:rPr>
              <a:t>日教務會議通過，其中以下列</a:t>
            </a:r>
            <a:r>
              <a:rPr lang="en-US" altLang="zh-TW" sz="2800" dirty="0">
                <a:solidFill>
                  <a:srgbClr val="000000"/>
                </a:solidFill>
                <a:latin typeface="Times New Roman" pitchFamily="18" charset="0"/>
                <a:ea typeface="標楷體" pitchFamily="65" charset="-120"/>
                <a:cs typeface="Times New Roman" pitchFamily="18" charset="0"/>
              </a:rPr>
              <a:t>2</a:t>
            </a:r>
            <a:r>
              <a:rPr lang="zh-TW" altLang="en-US" sz="2800" dirty="0">
                <a:solidFill>
                  <a:srgbClr val="000000"/>
                </a:solidFill>
                <a:latin typeface="Times New Roman" pitchFamily="18" charset="0"/>
                <a:ea typeface="標楷體" pitchFamily="65" charset="-120"/>
                <a:cs typeface="Times New Roman" pitchFamily="18" charset="0"/>
              </a:rPr>
              <a:t>項重大事項說明：</a:t>
            </a:r>
            <a:endParaRPr lang="en-US" altLang="zh-TW" sz="2800" dirty="0">
              <a:solidFill>
                <a:srgbClr val="000000"/>
              </a:solidFill>
              <a:latin typeface="Times New Roman" pitchFamily="18" charset="0"/>
              <a:ea typeface="標楷體" pitchFamily="65" charset="-120"/>
              <a:cs typeface="Times New Roman" pitchFamily="18" charset="0"/>
            </a:endParaRPr>
          </a:p>
          <a:p>
            <a:pPr eaLnBrk="1" hangingPunct="1"/>
            <a:r>
              <a:rPr lang="en-US" altLang="zh-TW" sz="2800" dirty="0">
                <a:solidFill>
                  <a:srgbClr val="000000"/>
                </a:solidFill>
                <a:latin typeface="Times New Roman" pitchFamily="18" charset="0"/>
                <a:ea typeface="標楷體" pitchFamily="65" charset="-120"/>
                <a:cs typeface="Times New Roman" pitchFamily="18" charset="0"/>
              </a:rPr>
              <a:t> </a:t>
            </a:r>
          </a:p>
          <a:p>
            <a:pPr eaLnBrk="1" hangingPunct="1">
              <a:buFontTx/>
              <a:buAutoNum type="arabicPeriod"/>
            </a:pPr>
            <a:r>
              <a:rPr lang="zh-TW" altLang="en-US" sz="2800" dirty="0">
                <a:solidFill>
                  <a:srgbClr val="000000"/>
                </a:solidFill>
                <a:latin typeface="Times New Roman" pitchFamily="18" charset="0"/>
                <a:ea typeface="標楷體" pitchFamily="65" charset="-120"/>
                <a:cs typeface="Times New Roman" pitchFamily="18" charset="0"/>
              </a:rPr>
              <a:t>學生期中考不及格學分數未達當學期修讀總學分數</a:t>
            </a:r>
            <a:r>
              <a:rPr lang="zh-TW" altLang="en-US" sz="2800" dirty="0">
                <a:solidFill>
                  <a:srgbClr val="0000FF"/>
                </a:solidFill>
                <a:latin typeface="Times New Roman" pitchFamily="18" charset="0"/>
                <a:ea typeface="標楷體" pitchFamily="65" charset="-120"/>
                <a:cs typeface="Times New Roman" pitchFamily="18" charset="0"/>
              </a:rPr>
              <a:t>三分之一</a:t>
            </a:r>
            <a:r>
              <a:rPr lang="zh-TW" altLang="en-US" sz="2800" dirty="0">
                <a:solidFill>
                  <a:srgbClr val="000000"/>
                </a:solidFill>
                <a:latin typeface="Times New Roman" pitchFamily="18" charset="0"/>
                <a:ea typeface="標楷體" pitchFamily="65" charset="-120"/>
                <a:cs typeface="Times New Roman" pitchFamily="18" charset="0"/>
              </a:rPr>
              <a:t>者，得減修</a:t>
            </a:r>
            <a:r>
              <a:rPr lang="en-US" altLang="zh-TW" sz="2800" dirty="0">
                <a:solidFill>
                  <a:srgbClr val="0000FF"/>
                </a:solidFill>
                <a:latin typeface="Times New Roman" pitchFamily="18" charset="0"/>
                <a:ea typeface="標楷體" pitchFamily="65" charset="-120"/>
                <a:cs typeface="Times New Roman" pitchFamily="18" charset="0"/>
              </a:rPr>
              <a:t>1</a:t>
            </a:r>
            <a:r>
              <a:rPr lang="zh-TW" altLang="en-US" sz="2800" dirty="0">
                <a:solidFill>
                  <a:srgbClr val="000000"/>
                </a:solidFill>
                <a:latin typeface="Times New Roman" pitchFamily="18" charset="0"/>
                <a:ea typeface="標楷體" pitchFamily="65" charset="-120"/>
                <a:cs typeface="Times New Roman" pitchFamily="18" charset="0"/>
              </a:rPr>
              <a:t>科；達</a:t>
            </a:r>
            <a:r>
              <a:rPr lang="zh-TW" altLang="en-US" sz="2800" dirty="0">
                <a:solidFill>
                  <a:srgbClr val="0000FF"/>
                </a:solidFill>
                <a:latin typeface="Times New Roman" pitchFamily="18" charset="0"/>
                <a:ea typeface="標楷體" pitchFamily="65" charset="-120"/>
                <a:cs typeface="Times New Roman" pitchFamily="18" charset="0"/>
              </a:rPr>
              <a:t>三分之一</a:t>
            </a:r>
            <a:r>
              <a:rPr lang="zh-TW" altLang="en-US" sz="2800" dirty="0">
                <a:solidFill>
                  <a:srgbClr val="000000"/>
                </a:solidFill>
                <a:latin typeface="Times New Roman" pitchFamily="18" charset="0"/>
                <a:ea typeface="標楷體" pitchFamily="65" charset="-120"/>
                <a:cs typeface="Times New Roman" pitchFamily="18" charset="0"/>
              </a:rPr>
              <a:t>但未</a:t>
            </a:r>
            <a:r>
              <a:rPr lang="zh-TW" altLang="en-US" sz="2800" dirty="0" smtClean="0">
                <a:solidFill>
                  <a:srgbClr val="000000"/>
                </a:solidFill>
                <a:latin typeface="Times New Roman" pitchFamily="18" charset="0"/>
                <a:ea typeface="標楷體" pitchFamily="65" charset="-120"/>
                <a:cs typeface="Times New Roman" pitchFamily="18" charset="0"/>
              </a:rPr>
              <a:t>達</a:t>
            </a:r>
            <a:r>
              <a:rPr lang="zh-TW" altLang="en-US" sz="2800" dirty="0">
                <a:solidFill>
                  <a:srgbClr val="0000FF"/>
                </a:solidFill>
                <a:latin typeface="Times New Roman" pitchFamily="18" charset="0"/>
                <a:ea typeface="標楷體" pitchFamily="65" charset="-120"/>
                <a:cs typeface="Times New Roman" pitchFamily="18" charset="0"/>
              </a:rPr>
              <a:t>二</a:t>
            </a:r>
            <a:r>
              <a:rPr lang="zh-TW" altLang="en-US" sz="2800" dirty="0" smtClean="0">
                <a:solidFill>
                  <a:srgbClr val="0000FF"/>
                </a:solidFill>
                <a:latin typeface="Times New Roman" pitchFamily="18" charset="0"/>
                <a:ea typeface="標楷體" pitchFamily="65" charset="-120"/>
                <a:cs typeface="Times New Roman" pitchFamily="18" charset="0"/>
              </a:rPr>
              <a:t>分之一</a:t>
            </a:r>
            <a:r>
              <a:rPr lang="zh-TW" altLang="en-US" sz="2800" dirty="0">
                <a:solidFill>
                  <a:srgbClr val="000000"/>
                </a:solidFill>
                <a:latin typeface="Times New Roman" pitchFamily="18" charset="0"/>
                <a:ea typeface="標楷體" pitchFamily="65" charset="-120"/>
                <a:cs typeface="Times New Roman" pitchFamily="18" charset="0"/>
              </a:rPr>
              <a:t>者，得減修至多</a:t>
            </a:r>
            <a:r>
              <a:rPr lang="en-US" altLang="zh-TW" sz="2800" dirty="0">
                <a:solidFill>
                  <a:srgbClr val="0000FF"/>
                </a:solidFill>
                <a:latin typeface="Times New Roman" pitchFamily="18" charset="0"/>
                <a:ea typeface="標楷體" pitchFamily="65" charset="-120"/>
                <a:cs typeface="Times New Roman" pitchFamily="18" charset="0"/>
              </a:rPr>
              <a:t>2</a:t>
            </a:r>
            <a:r>
              <a:rPr lang="zh-TW" altLang="en-US" sz="2800" dirty="0">
                <a:solidFill>
                  <a:srgbClr val="000000"/>
                </a:solidFill>
                <a:latin typeface="Times New Roman" pitchFamily="18" charset="0"/>
                <a:ea typeface="標楷體" pitchFamily="65" charset="-120"/>
                <a:cs typeface="Times New Roman" pitchFamily="18" charset="0"/>
              </a:rPr>
              <a:t>科；</a:t>
            </a:r>
            <a:r>
              <a:rPr lang="zh-TW" altLang="en-US" sz="2800" dirty="0" smtClean="0">
                <a:solidFill>
                  <a:srgbClr val="000000"/>
                </a:solidFill>
                <a:latin typeface="Times New Roman" pitchFamily="18" charset="0"/>
                <a:ea typeface="標楷體" pitchFamily="65" charset="-120"/>
                <a:cs typeface="Times New Roman" pitchFamily="18" charset="0"/>
              </a:rPr>
              <a:t>達</a:t>
            </a:r>
            <a:r>
              <a:rPr lang="zh-TW" altLang="en-US" sz="2800" dirty="0">
                <a:solidFill>
                  <a:srgbClr val="0000FF"/>
                </a:solidFill>
                <a:latin typeface="Times New Roman" pitchFamily="18" charset="0"/>
                <a:ea typeface="標楷體" pitchFamily="65" charset="-120"/>
                <a:cs typeface="Times New Roman" pitchFamily="18" charset="0"/>
              </a:rPr>
              <a:t>二</a:t>
            </a:r>
            <a:r>
              <a:rPr lang="zh-TW" altLang="en-US" sz="2800" dirty="0" smtClean="0">
                <a:solidFill>
                  <a:srgbClr val="0000FF"/>
                </a:solidFill>
                <a:latin typeface="Times New Roman" pitchFamily="18" charset="0"/>
                <a:ea typeface="標楷體" pitchFamily="65" charset="-120"/>
                <a:cs typeface="Times New Roman" pitchFamily="18" charset="0"/>
              </a:rPr>
              <a:t>分之一</a:t>
            </a:r>
            <a:r>
              <a:rPr lang="zh-TW" altLang="en-US" sz="2800" dirty="0">
                <a:solidFill>
                  <a:srgbClr val="000000"/>
                </a:solidFill>
                <a:latin typeface="Times New Roman" pitchFamily="18" charset="0"/>
                <a:ea typeface="標楷體" pitchFamily="65" charset="-120"/>
                <a:cs typeface="Times New Roman" pitchFamily="18" charset="0"/>
              </a:rPr>
              <a:t>者，得減修至多</a:t>
            </a:r>
            <a:r>
              <a:rPr lang="en-US" altLang="zh-TW" sz="2800" dirty="0">
                <a:solidFill>
                  <a:srgbClr val="0000FF"/>
                </a:solidFill>
                <a:latin typeface="Times New Roman" pitchFamily="18" charset="0"/>
                <a:ea typeface="標楷體" pitchFamily="65" charset="-120"/>
                <a:cs typeface="Times New Roman" pitchFamily="18" charset="0"/>
              </a:rPr>
              <a:t>3</a:t>
            </a:r>
            <a:r>
              <a:rPr lang="zh-TW" altLang="en-US" sz="2800" dirty="0">
                <a:solidFill>
                  <a:srgbClr val="000000"/>
                </a:solidFill>
                <a:latin typeface="Times New Roman" pitchFamily="18" charset="0"/>
                <a:ea typeface="標楷體" pitchFamily="65" charset="-120"/>
                <a:cs typeface="Times New Roman" pitchFamily="18" charset="0"/>
              </a:rPr>
              <a:t>科。唯所修之學分數不得低於規定之最低學分數。</a:t>
            </a:r>
            <a:endParaRPr lang="en-US" altLang="zh-TW" sz="2800" dirty="0">
              <a:solidFill>
                <a:srgbClr val="000000"/>
              </a:solidFill>
              <a:latin typeface="Times New Roman" pitchFamily="18" charset="0"/>
              <a:ea typeface="標楷體" pitchFamily="65" charset="-120"/>
              <a:cs typeface="Times New Roman" pitchFamily="18" charset="0"/>
            </a:endParaRPr>
          </a:p>
          <a:p>
            <a:pPr eaLnBrk="1" hangingPunct="1"/>
            <a:r>
              <a:rPr lang="en-US" altLang="zh-TW" sz="2800" dirty="0">
                <a:solidFill>
                  <a:srgbClr val="000000"/>
                </a:solidFill>
                <a:latin typeface="Times New Roman" pitchFamily="18" charset="0"/>
                <a:ea typeface="標楷體" pitchFamily="65" charset="-120"/>
                <a:cs typeface="Times New Roman" pitchFamily="18" charset="0"/>
              </a:rPr>
              <a:t>2.</a:t>
            </a:r>
            <a:r>
              <a:rPr lang="zh-TW" altLang="en-US" sz="2800" dirty="0">
                <a:solidFill>
                  <a:srgbClr val="9900CC"/>
                </a:solidFill>
                <a:latin typeface="Times New Roman" pitchFamily="18" charset="0"/>
                <a:ea typeface="標楷體" pitchFamily="65" charset="-120"/>
                <a:cs typeface="Times New Roman" pitchFamily="18" charset="0"/>
              </a:rPr>
              <a:t>本學期申請減修時間：請注意教務處網頁，於規定時間內上網提出申請，若需更改需向註冊組提出，截止日後不再接受申請與更改，請同學謹慎點選</a:t>
            </a:r>
            <a:r>
              <a:rPr lang="zh-TW" altLang="en-US" sz="2800" dirty="0">
                <a:solidFill>
                  <a:srgbClr val="9900CC"/>
                </a:solidFill>
                <a:latin typeface="Gill Sans MT" pitchFamily="34" charset="0"/>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523433"/>
            <a:ext cx="6127163" cy="1021600"/>
          </a:xfrm>
        </p:spPr>
        <p:txBody>
          <a:bodyPr/>
          <a:lstStyle/>
          <a:p>
            <a:r>
              <a:rPr lang="zh-TW" altLang="en-US" sz="40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跨領域學分學程</a:t>
            </a:r>
            <a:endParaRPr lang="zh-TW" altLang="en-US" sz="40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3" name="內容版面配置區 2"/>
          <p:cNvSpPr>
            <a:spLocks noGrp="1"/>
          </p:cNvSpPr>
          <p:nvPr>
            <p:ph type="body" idx="1"/>
          </p:nvPr>
        </p:nvSpPr>
        <p:spPr/>
        <p:txBody>
          <a:bodyPr/>
          <a:lstStyle/>
          <a:p>
            <a:r>
              <a:rPr lang="zh-TW" altLang="en-US" dirty="0" smtClean="0">
                <a:latin typeface="DFKai-SB" panose="03000509000000000000" pitchFamily="65" charset="-120"/>
                <a:ea typeface="DFKai-SB" panose="03000509000000000000" pitchFamily="65" charset="-120"/>
              </a:rPr>
              <a:t>諮商心理學</a:t>
            </a:r>
            <a:endParaRPr lang="en-US" altLang="zh-TW" dirty="0" smtClean="0">
              <a:latin typeface="DFKai-SB" panose="03000509000000000000" pitchFamily="65" charset="-120"/>
              <a:ea typeface="DFKai-SB" panose="03000509000000000000" pitchFamily="65" charset="-120"/>
            </a:endParaRPr>
          </a:p>
          <a:p>
            <a:endParaRPr lang="en-US" altLang="zh-TW" dirty="0" smtClean="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工商</a:t>
            </a:r>
            <a:r>
              <a:rPr lang="zh-TW" altLang="en-US" dirty="0" smtClean="0">
                <a:latin typeface="DFKai-SB" panose="03000509000000000000" pitchFamily="65" charset="-120"/>
                <a:ea typeface="DFKai-SB" panose="03000509000000000000" pitchFamily="65" charset="-120"/>
              </a:rPr>
              <a:t>心理學</a:t>
            </a:r>
            <a:endParaRPr lang="en-US" altLang="zh-TW" dirty="0" smtClean="0">
              <a:latin typeface="DFKai-SB" panose="03000509000000000000" pitchFamily="65" charset="-120"/>
              <a:ea typeface="DFKai-SB" panose="03000509000000000000" pitchFamily="65" charset="-120"/>
            </a:endParaRPr>
          </a:p>
          <a:p>
            <a:endParaRPr lang="en-US" altLang="zh-TW" dirty="0" smtClean="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臨床心理學</a:t>
            </a:r>
          </a:p>
        </p:txBody>
      </p:sp>
      <p:sp>
        <p:nvSpPr>
          <p:cNvPr id="4" name="頁尾版面配置區 3"/>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Tree>
    <p:extLst>
      <p:ext uri="{BB962C8B-B14F-4D97-AF65-F5344CB8AC3E}">
        <p14:creationId xmlns:p14="http://schemas.microsoft.com/office/powerpoint/2010/main" val="14738618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p:txBody>
          <a:bodyPr/>
          <a:lstStyle/>
          <a:p>
            <a:r>
              <a:rPr lang="zh-TW" altLang="en-US" sz="4000" b="1" dirty="0" smtClean="0">
                <a:latin typeface="標楷體" panose="03000509000000000000" pitchFamily="65" charset="-120"/>
                <a:ea typeface="標楷體" panose="03000509000000000000" pitchFamily="65" charset="-120"/>
              </a:rPr>
              <a:t>其他重要事項說明</a:t>
            </a:r>
            <a:endParaRPr lang="fr-FR" altLang="zh-TW" sz="4000" b="1" dirty="0">
              <a:latin typeface="標楷體" panose="03000509000000000000" pitchFamily="65" charset="-120"/>
              <a:ea typeface="標楷體" panose="03000509000000000000" pitchFamily="65" charset="-120"/>
            </a:endParaRPr>
          </a:p>
        </p:txBody>
      </p:sp>
      <p:sp>
        <p:nvSpPr>
          <p:cNvPr id="2" name="文字版面配置區 1"/>
          <p:cNvSpPr>
            <a:spLocks noGrp="1"/>
          </p:cNvSpPr>
          <p:nvPr>
            <p:ph type="body" idx="1"/>
          </p:nvPr>
        </p:nvSpPr>
        <p:spPr/>
        <p:txBody>
          <a:bodyPr/>
          <a:lstStyle/>
          <a:p>
            <a:endParaRPr lang="zh-TW" altLang="en-US"/>
          </a:p>
        </p:txBody>
      </p:sp>
      <p:sp>
        <p:nvSpPr>
          <p:cNvPr id="4" name="Rectangle 3"/>
          <p:cNvSpPr txBox="1">
            <a:spLocks noChangeArrowheads="1"/>
          </p:cNvSpPr>
          <p:nvPr/>
        </p:nvSpPr>
        <p:spPr bwMode="auto">
          <a:xfrm>
            <a:off x="431540" y="1834480"/>
            <a:ext cx="828092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indent="-342900">
              <a:lnSpc>
                <a:spcPts val="2500"/>
              </a:lnSpc>
              <a:spcBef>
                <a:spcPts val="800"/>
              </a:spcBef>
              <a:spcAft>
                <a:spcPts val="800"/>
              </a:spcAft>
              <a:buFont typeface="Wingdings" panose="05000000000000000000" pitchFamily="2" charset="2"/>
              <a:buChar char="u"/>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依大學法及本校學則之規定，學生申請校訂課程免修後，其畢業學分不足者，</a:t>
            </a:r>
            <a:r>
              <a:rPr lang="zh-TW" altLang="en-US" sz="24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須加修其他專業選修學分數補足</a:t>
            </a:r>
            <a:r>
              <a:rPr lang="en-US" altLang="zh-TW" sz="24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通識課程不列計</a:t>
            </a:r>
            <a:r>
              <a:rPr lang="en-US" altLang="zh-TW" sz="24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u="sng"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，始得畢業。</a:t>
            </a:r>
            <a:endParaRPr lang="en-US" altLang="zh-TW" sz="2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indent="-342900">
              <a:lnSpc>
                <a:spcPts val="2500"/>
              </a:lnSpc>
              <a:spcBef>
                <a:spcPts val="800"/>
              </a:spcBef>
              <a:spcAft>
                <a:spcPts val="800"/>
              </a:spcAft>
              <a:buFont typeface="Wingdings" panose="05000000000000000000" pitchFamily="2" charset="2"/>
              <a:buChar char="u"/>
            </a:pP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全民</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國防教育軍事訓練</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軍訓</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：為選修課程；每修畢一學期課程，且成績及格，可折抵役期，有關該課程或兵役問題，可洽學務組教官。</a:t>
            </a:r>
            <a:endParaRPr lang="en-US" altLang="zh-TW" sz="2400" dirty="0">
              <a:latin typeface="Times New Roman" panose="02020603050405020304" pitchFamily="18" charset="0"/>
              <a:ea typeface="標楷體" panose="03000509000000000000" pitchFamily="65" charset="-120"/>
              <a:cs typeface="Times New Roman" panose="02020603050405020304" pitchFamily="18" charset="0"/>
            </a:endParaRPr>
          </a:p>
          <a:p>
            <a:pPr lvl="1" indent="-342900">
              <a:lnSpc>
                <a:spcPts val="2500"/>
              </a:lnSpc>
              <a:spcBef>
                <a:spcPts val="800"/>
              </a:spcBef>
              <a:spcAft>
                <a:spcPts val="800"/>
              </a:spcAft>
              <a:buFont typeface="Wingdings" panose="05000000000000000000" pitchFamily="2" charset="2"/>
              <a:buChar char="u"/>
            </a:pP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選修</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課程，</a:t>
            </a:r>
            <a:r>
              <a:rPr lang="zh-TW" altLang="en-US" sz="2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本系承認外系選修</a:t>
            </a:r>
            <a:r>
              <a:rPr lang="en-US" altLang="zh-TW" sz="2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19</a:t>
            </a:r>
            <a:r>
              <a:rPr lang="zh-TW" altLang="en-US" sz="2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學分</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，超修部分則不予承認為本系選修</a:t>
            </a: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b="1" dirty="0" smtClean="0">
              <a:latin typeface="Times New Roman" panose="02020603050405020304" pitchFamily="18" charset="0"/>
              <a:ea typeface="標楷體" panose="03000509000000000000" pitchFamily="65" charset="-120"/>
              <a:cs typeface="Times New Roman" panose="02020603050405020304" pitchFamily="18" charset="0"/>
            </a:endParaRPr>
          </a:p>
          <a:p>
            <a:pPr lvl="1" indent="-342900">
              <a:lnSpc>
                <a:spcPts val="2500"/>
              </a:lnSpc>
              <a:spcBef>
                <a:spcPts val="800"/>
              </a:spcBef>
              <a:spcAft>
                <a:spcPts val="800"/>
              </a:spcAft>
              <a:buFont typeface="Wingdings" panose="05000000000000000000" pitchFamily="2" charset="2"/>
              <a:buChar char="u"/>
            </a:pP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雙主修、輔系、教育學</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程學分不列計本系之畢業學分。</a:t>
            </a:r>
          </a:p>
          <a:p>
            <a:pPr lvl="1" indent="-342900">
              <a:lnSpc>
                <a:spcPts val="2500"/>
              </a:lnSpc>
              <a:spcBef>
                <a:spcPts val="800"/>
              </a:spcBef>
              <a:spcAft>
                <a:spcPts val="800"/>
              </a:spcAft>
              <a:buFont typeface="Wingdings" panose="05000000000000000000" pitchFamily="2" charset="2"/>
              <a:buChar char="u"/>
            </a:pPr>
            <a:endParaRPr lang="en-US" altLang="zh-TW" sz="24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endParaRPr>
          </a:p>
          <a:p>
            <a:pPr marL="857250" lvl="1" indent="-457200">
              <a:lnSpc>
                <a:spcPct val="150000"/>
              </a:lnSpc>
              <a:spcBef>
                <a:spcPts val="400"/>
              </a:spcBef>
              <a:buFont typeface="Arial" panose="020B0604020202020204" pitchFamily="34" charset="0"/>
              <a:buNone/>
            </a:pPr>
            <a:endParaRPr lang="en-US" altLang="zh-TW" sz="2000" b="1" u="sng" dirty="0" smtClean="0">
              <a:solidFill>
                <a:schemeClr val="accent2">
                  <a:lumMod val="75000"/>
                </a:schemeClr>
              </a:solidFill>
              <a:latin typeface="華康新特明體" pitchFamily="49" charset="-120"/>
              <a:ea typeface="華康新特明體" pitchFamily="49" charset="-120"/>
            </a:endParaRPr>
          </a:p>
        </p:txBody>
      </p:sp>
    </p:spTree>
    <p:extLst>
      <p:ext uri="{BB962C8B-B14F-4D97-AF65-F5344CB8AC3E}">
        <p14:creationId xmlns:p14="http://schemas.microsoft.com/office/powerpoint/2010/main" val="17980490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523433"/>
            <a:ext cx="6055155" cy="1021600"/>
          </a:xfrm>
        </p:spPr>
        <p:txBody>
          <a:bodyPr>
            <a:normAutofit/>
          </a:bodyPr>
          <a:lstStyle/>
          <a:p>
            <a:pPr fontAlgn="auto">
              <a:spcAft>
                <a:spcPts val="0"/>
              </a:spcAft>
              <a:defRPr/>
            </a:pPr>
            <a:r>
              <a:rPr lang="zh-TW" altLang="en-US" sz="40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活動回饋</a:t>
            </a:r>
            <a:endParaRPr lang="zh-TW" altLang="en-US" sz="40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29700" name="內容版面配置區 3"/>
          <p:cNvSpPr>
            <a:spLocks noGrp="1"/>
          </p:cNvSpPr>
          <p:nvPr>
            <p:ph type="body" idx="1"/>
          </p:nvPr>
        </p:nvSpPr>
        <p:spPr/>
        <p:txBody>
          <a:bodyPr/>
          <a:lstStyle/>
          <a:p>
            <a:pPr>
              <a:buFont typeface="Wingdings 2" pitchFamily="18" charset="2"/>
              <a:buChar char=""/>
            </a:pP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活動回饋單填寫網址：</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u="sng" dirty="0">
                <a:solidFill>
                  <a:srgbClr val="0000FF"/>
                </a:solidFill>
                <a:latin typeface="Times New Roman" panose="02020603050405020304" pitchFamily="18" charset="0"/>
                <a:ea typeface="標楷體" panose="03000509000000000000" pitchFamily="65" charset="-120"/>
                <a:cs typeface="Times New Roman" panose="02020603050405020304" pitchFamily="18" charset="0"/>
              </a:rPr>
              <a:t>https://goo.gl/forms/2pWDTY6tzKDpXkr73</a:t>
            </a:r>
            <a:endParaRPr lang="en-US" altLang="zh-TW" u="sng" dirty="0" smtClean="0">
              <a:solidFill>
                <a:srgbClr val="0000FF"/>
              </a:solidFill>
              <a:latin typeface="Times New Roman" panose="02020603050405020304" pitchFamily="18" charset="0"/>
              <a:ea typeface="標楷體" panose="03000509000000000000" pitchFamily="65" charset="-120"/>
              <a:cs typeface="Times New Roman" panose="02020603050405020304" pitchFamily="18" charset="0"/>
            </a:endParaRPr>
          </a:p>
          <a:p>
            <a:pPr>
              <a:buFont typeface="Wingdings 2" pitchFamily="18" charset="2"/>
              <a:buChar char=""/>
            </a:pP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QR</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code</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a:buFont typeface="Wingdings 2" pitchFamily="18" charset="2"/>
              <a:buChar char=""/>
            </a:pPr>
            <a:endParaRPr lang="en-US" altLang="zh-TW" dirty="0" smtClean="0"/>
          </a:p>
          <a:p>
            <a:pPr>
              <a:buFont typeface="Wingdings 2" pitchFamily="18" charset="2"/>
              <a:buChar char=""/>
            </a:pPr>
            <a:endParaRPr lang="zh-TW" altLang="en-US" dirty="0" smtClean="0"/>
          </a:p>
        </p:txBody>
      </p:sp>
      <p:sp>
        <p:nvSpPr>
          <p:cNvPr id="29699" name="頁尾版面配置區 2"/>
          <p:cNvSpPr>
            <a:spLocks noGrp="1"/>
          </p:cNvSpPr>
          <p:nvPr>
            <p:ph type="ftr" sz="quarter" idx="4294967295"/>
          </p:nvPr>
        </p:nvSpPr>
        <p:spPr bwMode="auto">
          <a:xfrm>
            <a:off x="0" y="6356350"/>
            <a:ext cx="2895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a:solidFill>
                  <a:srgbClr val="FFFFFF"/>
                </a:solidFill>
              </a:rPr>
              <a:t>諮商與工商心理學系</a:t>
            </a:r>
            <a:endParaRPr lang="en-US" altLang="zh-TW">
              <a:solidFill>
                <a:srgbClr val="FFFFFF"/>
              </a:solidFill>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3789040"/>
            <a:ext cx="2952328" cy="2952328"/>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a:spLocks noGrp="1"/>
          </p:cNvSpPr>
          <p:nvPr>
            <p:ph type="ctrTitle"/>
          </p:nvPr>
        </p:nvSpPr>
        <p:spPr/>
        <p:txBody>
          <a:bodyPr anchor="ctr">
            <a:noAutofit/>
          </a:bodyPr>
          <a:lstStyle/>
          <a:p>
            <a:endParaRPr lang="zh-TW" altLang="en-US" sz="4000" dirty="0" smtClean="0">
              <a:solidFill>
                <a:srgbClr val="0000FF"/>
              </a:solidFill>
              <a:effectLst>
                <a:outerShdw blurRad="38100" dist="38100" dir="2700000" algn="tl">
                  <a:srgbClr val="C0C0C0"/>
                </a:outerShdw>
              </a:effectLst>
              <a:latin typeface="標楷體" pitchFamily="65" charset="-120"/>
              <a:ea typeface="標楷體" panose="03000509000000000000" pitchFamily="65" charset="-120"/>
            </a:endParaRPr>
          </a:p>
        </p:txBody>
      </p:sp>
      <p:sp>
        <p:nvSpPr>
          <p:cNvPr id="4" name="副標題 3"/>
          <p:cNvSpPr>
            <a:spLocks noGrp="1"/>
          </p:cNvSpPr>
          <p:nvPr>
            <p:ph type="subTitle" idx="1"/>
          </p:nvPr>
        </p:nvSpPr>
        <p:spPr/>
        <p:txBody>
          <a:bodyPr/>
          <a:lstStyle/>
          <a:p>
            <a:endParaRPr lang="zh-TW" altLang="en-US"/>
          </a:p>
        </p:txBody>
      </p:sp>
      <p:sp>
        <p:nvSpPr>
          <p:cNvPr id="2" name="頁尾版面配置區 1"/>
          <p:cNvSpPr>
            <a:spLocks noGrp="1"/>
          </p:cNvSpPr>
          <p:nvPr>
            <p:ph type="ftr" sz="quarter" idx="4294967295"/>
          </p:nvPr>
        </p:nvSpPr>
        <p:spPr>
          <a:xfrm>
            <a:off x="0" y="6356350"/>
            <a:ext cx="2895600" cy="365125"/>
          </a:xfrm>
          <a:prstGeom prst="rect">
            <a:avLst/>
          </a:prstGeom>
        </p:spPr>
        <p:txBody>
          <a:bodyPr/>
          <a:lstStyle/>
          <a:p>
            <a:pPr>
              <a:defRPr/>
            </a:pPr>
            <a:r>
              <a:rPr lang="zh-TW" altLang="en-US" smtClean="0"/>
              <a:t>諮商與工商心理學系</a:t>
            </a:r>
            <a:endParaRPr lang="en-US" altLang="zh-TW"/>
          </a:p>
        </p:txBody>
      </p:sp>
      <p:sp>
        <p:nvSpPr>
          <p:cNvPr id="30723" name="矩形 5"/>
          <p:cNvSpPr>
            <a:spLocks noChangeArrowheads="1"/>
          </p:cNvSpPr>
          <p:nvPr/>
        </p:nvSpPr>
        <p:spPr bwMode="auto">
          <a:xfrm>
            <a:off x="392112" y="1844824"/>
            <a:ext cx="835977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fontAlgn="base">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lgn="ctr">
              <a:spcBef>
                <a:spcPct val="0"/>
              </a:spcBef>
              <a:buClrTx/>
              <a:buSzTx/>
              <a:buFont typeface="Wingdings" pitchFamily="2" charset="2"/>
              <a:buNone/>
            </a:pPr>
            <a:r>
              <a:rPr lang="zh-TW" altLang="en-US" sz="5400" dirty="0">
                <a:latin typeface="標楷體" pitchFamily="65" charset="-120"/>
                <a:ea typeface="標楷體" pitchFamily="65" charset="-120"/>
              </a:rPr>
              <a:t>歡迎同學隨時反應</a:t>
            </a:r>
            <a:endParaRPr lang="en-US" altLang="zh-TW" sz="5400" dirty="0">
              <a:latin typeface="標楷體" pitchFamily="65" charset="-120"/>
              <a:ea typeface="標楷體" pitchFamily="65" charset="-120"/>
            </a:endParaRPr>
          </a:p>
          <a:p>
            <a:pPr algn="ctr">
              <a:spcBef>
                <a:spcPct val="0"/>
              </a:spcBef>
              <a:buClrTx/>
              <a:buSzTx/>
              <a:buFont typeface="Wingdings" pitchFamily="2" charset="2"/>
              <a:buNone/>
            </a:pPr>
            <a:r>
              <a:rPr lang="zh-TW" altLang="en-US" sz="5400" dirty="0">
                <a:solidFill>
                  <a:srgbClr val="FF0000"/>
                </a:solidFill>
                <a:latin typeface="標楷體" pitchFamily="65" charset="-120"/>
                <a:ea typeface="標楷體" pitchFamily="65" charset="-120"/>
              </a:rPr>
              <a:t>需求</a:t>
            </a:r>
            <a:r>
              <a:rPr lang="zh-TW" altLang="en-US" sz="5400" dirty="0">
                <a:latin typeface="標楷體" pitchFamily="65" charset="-120"/>
                <a:ea typeface="標楷體" pitchFamily="65" charset="-120"/>
              </a:rPr>
              <a:t>與</a:t>
            </a:r>
            <a:r>
              <a:rPr lang="zh-TW" altLang="en-US" sz="5400" dirty="0">
                <a:solidFill>
                  <a:srgbClr val="FF0000"/>
                </a:solidFill>
                <a:latin typeface="標楷體" pitchFamily="65" charset="-120"/>
                <a:ea typeface="標楷體" pitchFamily="65" charset="-120"/>
              </a:rPr>
              <a:t>建議</a:t>
            </a:r>
          </a:p>
        </p:txBody>
      </p:sp>
      <p:sp>
        <p:nvSpPr>
          <p:cNvPr id="18436" name="文字方塊 3"/>
          <p:cNvSpPr txBox="1">
            <a:spLocks noChangeArrowheads="1"/>
          </p:cNvSpPr>
          <p:nvPr/>
        </p:nvSpPr>
        <p:spPr bwMode="auto">
          <a:xfrm>
            <a:off x="251520" y="5301208"/>
            <a:ext cx="8500368" cy="578882"/>
          </a:xfrm>
          <a:prstGeom prst="roundRect">
            <a:avLst/>
          </a:prstGeom>
          <a:ln/>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zh-TW" altLang="en-US" sz="2800" dirty="0">
                <a:solidFill>
                  <a:srgbClr val="C00000"/>
                </a:solidFill>
                <a:effectLst>
                  <a:outerShdw blurRad="38100" dist="38100" dir="2700000" algn="tl">
                    <a:schemeClr val="bg1">
                      <a:alpha val="43000"/>
                    </a:schemeClr>
                  </a:outerShdw>
                </a:effectLst>
                <a:latin typeface="標楷體" pitchFamily="65" charset="-120"/>
                <a:ea typeface="標楷體" pitchFamily="65" charset="-120"/>
              </a:rPr>
              <a:t>結束後，請同學們幫忙將椅子收到</a:t>
            </a:r>
            <a:r>
              <a:rPr lang="zh-TW" altLang="en-US" sz="2800" dirty="0" smtClean="0">
                <a:solidFill>
                  <a:srgbClr val="C00000"/>
                </a:solidFill>
                <a:effectLst>
                  <a:outerShdw blurRad="38100" dist="38100" dir="2700000" algn="tl">
                    <a:schemeClr val="bg1">
                      <a:alpha val="43000"/>
                    </a:schemeClr>
                  </a:outerShdw>
                </a:effectLst>
                <a:latin typeface="標楷體" pitchFamily="65" charset="-120"/>
                <a:ea typeface="標楷體" pitchFamily="65" charset="-120"/>
              </a:rPr>
              <a:t>兩旁～</a:t>
            </a:r>
            <a:r>
              <a:rPr lang="zh-TW" altLang="en-US" sz="2800" dirty="0">
                <a:solidFill>
                  <a:srgbClr val="C00000"/>
                </a:solidFill>
                <a:effectLst>
                  <a:outerShdw blurRad="38100" dist="38100" dir="2700000" algn="tl">
                    <a:schemeClr val="bg1">
                      <a:alpha val="43000"/>
                    </a:schemeClr>
                  </a:outerShdw>
                </a:effectLst>
                <a:latin typeface="標楷體" pitchFamily="65" charset="-120"/>
                <a:ea typeface="標楷體" pitchFamily="65" charset="-120"/>
              </a:rPr>
              <a:t>謝謝大家！</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DFKai-SB" panose="03000509000000000000" pitchFamily="65" charset="-120"/>
                <a:ea typeface="DFKai-SB" panose="03000509000000000000" pitchFamily="65" charset="-120"/>
              </a:rPr>
              <a:t>榮譽榜</a:t>
            </a:r>
            <a:endParaRPr lang="zh-TW" altLang="en-US" sz="4000" dirty="0">
              <a:latin typeface="DFKai-SB" panose="03000509000000000000" pitchFamily="65" charset="-120"/>
              <a:ea typeface="DFKai-SB" panose="03000509000000000000" pitchFamily="65" charset="-120"/>
            </a:endParaRPr>
          </a:p>
        </p:txBody>
      </p:sp>
      <p:sp>
        <p:nvSpPr>
          <p:cNvPr id="3" name="文字版面配置區 2"/>
          <p:cNvSpPr>
            <a:spLocks noGrp="1"/>
          </p:cNvSpPr>
          <p:nvPr>
            <p:ph type="body" idx="1"/>
          </p:nvPr>
        </p:nvSpPr>
        <p:spPr/>
        <p:txBody>
          <a:bodyPr/>
          <a:lstStyle/>
          <a:p>
            <a:r>
              <a:rPr lang="zh-TW" altLang="en-US" dirty="0">
                <a:latin typeface="+mj-lt"/>
                <a:ea typeface="DFKai-SB" panose="03000509000000000000" pitchFamily="65" charset="-120"/>
              </a:rPr>
              <a:t>黃家葦、陳昭</a:t>
            </a:r>
            <a:r>
              <a:rPr lang="zh-TW" altLang="en-US" dirty="0" smtClean="0">
                <a:latin typeface="+mj-lt"/>
                <a:ea typeface="DFKai-SB" panose="03000509000000000000" pitchFamily="65" charset="-120"/>
              </a:rPr>
              <a:t>閔學長、大四李佳勳、徐鈺婷</a:t>
            </a:r>
            <a:r>
              <a:rPr lang="zh-TW" altLang="en-US" dirty="0">
                <a:latin typeface="+mj-lt"/>
                <a:ea typeface="DFKai-SB" panose="03000509000000000000" pitchFamily="65" charset="-120"/>
              </a:rPr>
              <a:t>同學正取銘傳大學諮商與工商心理學系碩士班諮商</a:t>
            </a:r>
            <a:r>
              <a:rPr lang="zh-TW" altLang="en-US" dirty="0" smtClean="0">
                <a:latin typeface="+mj-lt"/>
                <a:ea typeface="DFKai-SB" panose="03000509000000000000" pitchFamily="65" charset="-120"/>
              </a:rPr>
              <a:t>組</a:t>
            </a:r>
            <a:endParaRPr lang="en-US" altLang="zh-TW" dirty="0" smtClean="0">
              <a:latin typeface="+mj-lt"/>
              <a:ea typeface="DFKai-SB" panose="03000509000000000000" pitchFamily="65" charset="-120"/>
            </a:endParaRPr>
          </a:p>
          <a:p>
            <a:endParaRPr lang="zh-TW" altLang="en-US" dirty="0">
              <a:latin typeface="+mj-lt"/>
              <a:ea typeface="DFKai-SB" panose="03000509000000000000" pitchFamily="65" charset="-120"/>
            </a:endParaRPr>
          </a:p>
          <a:p>
            <a:r>
              <a:rPr lang="zh-TW" altLang="en-US" dirty="0" smtClean="0">
                <a:latin typeface="+mj-lt"/>
                <a:ea typeface="DFKai-SB" panose="03000509000000000000" pitchFamily="65" charset="-120"/>
              </a:rPr>
              <a:t>三</a:t>
            </a:r>
            <a:r>
              <a:rPr lang="zh-TW" altLang="en-US" dirty="0">
                <a:latin typeface="+mj-lt"/>
                <a:ea typeface="DFKai-SB" panose="03000509000000000000" pitchFamily="65" charset="-120"/>
              </a:rPr>
              <a:t>位同學正取銘傳大學</a:t>
            </a:r>
            <a:r>
              <a:rPr lang="en-US" altLang="zh-TW" dirty="0">
                <a:latin typeface="+mj-lt"/>
                <a:ea typeface="DFKai-SB" panose="03000509000000000000" pitchFamily="65" charset="-120"/>
              </a:rPr>
              <a:t>2018</a:t>
            </a:r>
            <a:r>
              <a:rPr lang="zh-TW" altLang="en-US" dirty="0">
                <a:latin typeface="+mj-lt"/>
                <a:ea typeface="DFKai-SB" panose="03000509000000000000" pitchFamily="65" charset="-120"/>
              </a:rPr>
              <a:t>暑假國際志工，榮獲海外服務學習</a:t>
            </a:r>
            <a:r>
              <a:rPr lang="zh-TW" altLang="en-US" dirty="0" smtClean="0">
                <a:latin typeface="+mj-lt"/>
                <a:ea typeface="DFKai-SB" panose="03000509000000000000" pitchFamily="65" charset="-120"/>
              </a:rPr>
              <a:t>機會                   大四林欣慧</a:t>
            </a:r>
            <a:r>
              <a:rPr lang="zh-TW" altLang="en-US" dirty="0">
                <a:latin typeface="+mj-lt"/>
                <a:ea typeface="DFKai-SB" panose="03000509000000000000" pitchFamily="65" charset="-120"/>
              </a:rPr>
              <a:t>同學</a:t>
            </a:r>
            <a:r>
              <a:rPr lang="zh-TW" altLang="en-US" dirty="0" smtClean="0">
                <a:latin typeface="+mj-lt"/>
                <a:ea typeface="DFKai-SB" panose="03000509000000000000" pitchFamily="65" charset="-120"/>
              </a:rPr>
              <a:t>。</a:t>
            </a:r>
            <a:r>
              <a:rPr lang="zh-TW" altLang="en-US" dirty="0">
                <a:latin typeface="+mj-lt"/>
                <a:ea typeface="DFKai-SB" panose="03000509000000000000" pitchFamily="65" charset="-120"/>
              </a:rPr>
              <a:t>服務國家：</a:t>
            </a:r>
            <a:r>
              <a:rPr lang="zh-TW" altLang="en-US" dirty="0" smtClean="0">
                <a:latin typeface="+mj-lt"/>
                <a:ea typeface="DFKai-SB" panose="03000509000000000000" pitchFamily="65" charset="-120"/>
              </a:rPr>
              <a:t>柬埔寨            大一蔡</a:t>
            </a:r>
            <a:r>
              <a:rPr lang="zh-TW" altLang="en-US" dirty="0">
                <a:latin typeface="+mj-lt"/>
                <a:ea typeface="DFKai-SB" panose="03000509000000000000" pitchFamily="65" charset="-120"/>
              </a:rPr>
              <a:t>易</a:t>
            </a:r>
            <a:r>
              <a:rPr lang="zh-TW" altLang="en-US" dirty="0" smtClean="0">
                <a:latin typeface="+mj-lt"/>
                <a:ea typeface="DFKai-SB" panose="03000509000000000000" pitchFamily="65" charset="-120"/>
              </a:rPr>
              <a:t>宸</a:t>
            </a:r>
            <a:r>
              <a:rPr lang="zh-TW" altLang="en-US" dirty="0">
                <a:latin typeface="+mj-lt"/>
                <a:ea typeface="DFKai-SB" panose="03000509000000000000" pitchFamily="65" charset="-120"/>
              </a:rPr>
              <a:t>同學</a:t>
            </a:r>
            <a:r>
              <a:rPr lang="zh-TW" altLang="en-US" dirty="0" smtClean="0">
                <a:latin typeface="+mj-lt"/>
                <a:ea typeface="DFKai-SB" panose="03000509000000000000" pitchFamily="65" charset="-120"/>
              </a:rPr>
              <a:t>。</a:t>
            </a:r>
            <a:r>
              <a:rPr lang="zh-TW" altLang="en-US" dirty="0">
                <a:latin typeface="+mj-lt"/>
                <a:ea typeface="DFKai-SB" panose="03000509000000000000" pitchFamily="65" charset="-120"/>
              </a:rPr>
              <a:t>服務國家：</a:t>
            </a:r>
            <a:r>
              <a:rPr lang="zh-TW" altLang="en-US" dirty="0" smtClean="0">
                <a:latin typeface="+mj-lt"/>
                <a:ea typeface="DFKai-SB" panose="03000509000000000000" pitchFamily="65" charset="-120"/>
              </a:rPr>
              <a:t>柬埔寨           大一林</a:t>
            </a:r>
            <a:r>
              <a:rPr lang="zh-TW" altLang="en-US" dirty="0">
                <a:latin typeface="+mj-lt"/>
                <a:ea typeface="DFKai-SB" panose="03000509000000000000" pitchFamily="65" charset="-120"/>
              </a:rPr>
              <a:t>沁</a:t>
            </a:r>
            <a:r>
              <a:rPr lang="zh-TW" altLang="en-US" dirty="0" smtClean="0">
                <a:latin typeface="+mj-lt"/>
                <a:ea typeface="DFKai-SB" panose="03000509000000000000" pitchFamily="65" charset="-120"/>
              </a:rPr>
              <a:t>瑤</a:t>
            </a:r>
            <a:r>
              <a:rPr lang="zh-TW" altLang="en-US" dirty="0">
                <a:latin typeface="+mj-lt"/>
                <a:ea typeface="DFKai-SB" panose="03000509000000000000" pitchFamily="65" charset="-120"/>
              </a:rPr>
              <a:t>同學</a:t>
            </a:r>
            <a:r>
              <a:rPr lang="zh-TW" altLang="en-US" dirty="0" smtClean="0">
                <a:latin typeface="+mj-lt"/>
                <a:ea typeface="DFKai-SB" panose="03000509000000000000" pitchFamily="65" charset="-120"/>
              </a:rPr>
              <a:t>。</a:t>
            </a:r>
            <a:r>
              <a:rPr lang="zh-TW" altLang="en-US" dirty="0">
                <a:latin typeface="+mj-lt"/>
                <a:ea typeface="DFKai-SB" panose="03000509000000000000" pitchFamily="65" charset="-120"/>
              </a:rPr>
              <a:t>服務國家：菲律賓</a:t>
            </a:r>
          </a:p>
        </p:txBody>
      </p:sp>
    </p:spTree>
    <p:extLst>
      <p:ext uri="{BB962C8B-B14F-4D97-AF65-F5344CB8AC3E}">
        <p14:creationId xmlns:p14="http://schemas.microsoft.com/office/powerpoint/2010/main" val="2836906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DFKai-SB" panose="03000509000000000000" pitchFamily="65" charset="-120"/>
                <a:ea typeface="DFKai-SB" panose="03000509000000000000" pitchFamily="65" charset="-120"/>
              </a:rPr>
              <a:t>榮譽榜</a:t>
            </a:r>
            <a:endParaRPr lang="zh-TW" altLang="en-US" sz="4000" dirty="0">
              <a:latin typeface="DFKai-SB" panose="03000509000000000000" pitchFamily="65" charset="-120"/>
              <a:ea typeface="DFKai-SB" panose="03000509000000000000" pitchFamily="65" charset="-120"/>
            </a:endParaRPr>
          </a:p>
        </p:txBody>
      </p:sp>
      <p:sp>
        <p:nvSpPr>
          <p:cNvPr id="3" name="文字版面配置區 2"/>
          <p:cNvSpPr>
            <a:spLocks noGrp="1"/>
          </p:cNvSpPr>
          <p:nvPr>
            <p:ph type="body" idx="1"/>
          </p:nvPr>
        </p:nvSpPr>
        <p:spPr/>
        <p:txBody>
          <a:bodyPr/>
          <a:lstStyle/>
          <a:p>
            <a:r>
              <a:rPr lang="zh-TW" altLang="en-US" dirty="0" smtClean="0">
                <a:latin typeface="+mj-lt"/>
                <a:ea typeface="DFKai-SB" panose="03000509000000000000" pitchFamily="65" charset="-120"/>
              </a:rPr>
              <a:t>謝</a:t>
            </a:r>
            <a:r>
              <a:rPr lang="zh-TW" altLang="en-US" dirty="0">
                <a:latin typeface="+mj-lt"/>
                <a:ea typeface="DFKai-SB" panose="03000509000000000000" pitchFamily="65" charset="-120"/>
              </a:rPr>
              <a:t>天晟</a:t>
            </a:r>
            <a:r>
              <a:rPr lang="zh-TW" altLang="en-US" dirty="0" smtClean="0">
                <a:latin typeface="+mj-lt"/>
                <a:ea typeface="DFKai-SB" panose="03000509000000000000" pitchFamily="65" charset="-120"/>
              </a:rPr>
              <a:t>同學榮獲</a:t>
            </a:r>
            <a:r>
              <a:rPr lang="en-US" altLang="zh-TW" dirty="0">
                <a:latin typeface="+mj-lt"/>
                <a:ea typeface="DFKai-SB" panose="03000509000000000000" pitchFamily="65" charset="-120"/>
              </a:rPr>
              <a:t>Lancaster University </a:t>
            </a:r>
            <a:r>
              <a:rPr lang="zh-TW" altLang="en-US" dirty="0">
                <a:latin typeface="+mj-lt"/>
                <a:ea typeface="DFKai-SB" panose="03000509000000000000" pitchFamily="65" charset="-120"/>
              </a:rPr>
              <a:t>心理學研究法碩士班（</a:t>
            </a:r>
            <a:r>
              <a:rPr lang="en-US" altLang="zh-TW" dirty="0">
                <a:latin typeface="+mj-lt"/>
                <a:ea typeface="DFKai-SB" panose="03000509000000000000" pitchFamily="65" charset="-120"/>
              </a:rPr>
              <a:t>Psychological Research Methods</a:t>
            </a:r>
            <a:r>
              <a:rPr lang="zh-TW" altLang="en-US" dirty="0">
                <a:latin typeface="+mj-lt"/>
                <a:ea typeface="DFKai-SB" panose="03000509000000000000" pitchFamily="65" charset="-120"/>
              </a:rPr>
              <a:t>）與</a:t>
            </a:r>
            <a:r>
              <a:rPr lang="en-US" altLang="zh-TW" dirty="0">
                <a:latin typeface="+mj-lt"/>
                <a:ea typeface="DFKai-SB" panose="03000509000000000000" pitchFamily="65" charset="-120"/>
              </a:rPr>
              <a:t>University of Aberdeen</a:t>
            </a:r>
            <a:r>
              <a:rPr lang="zh-TW" altLang="en-US" dirty="0">
                <a:latin typeface="+mj-lt"/>
                <a:ea typeface="DFKai-SB" panose="03000509000000000000" pitchFamily="65" charset="-120"/>
              </a:rPr>
              <a:t>心理學研究碩士班（</a:t>
            </a:r>
            <a:r>
              <a:rPr lang="en-US" altLang="zh-TW" dirty="0">
                <a:latin typeface="+mj-lt"/>
                <a:ea typeface="DFKai-SB" panose="03000509000000000000" pitchFamily="65" charset="-120"/>
              </a:rPr>
              <a:t>Research In Psychology (Science)</a:t>
            </a:r>
            <a:r>
              <a:rPr lang="zh-TW" altLang="en-US" dirty="0" smtClean="0">
                <a:latin typeface="+mj-lt"/>
                <a:ea typeface="DFKai-SB" panose="03000509000000000000" pitchFamily="65" charset="-120"/>
              </a:rPr>
              <a:t>）入學許可</a:t>
            </a:r>
            <a:endParaRPr lang="en-US" altLang="zh-TW" dirty="0" smtClean="0">
              <a:latin typeface="+mj-lt"/>
              <a:ea typeface="DFKai-SB" panose="03000509000000000000" pitchFamily="65" charset="-120"/>
            </a:endParaRPr>
          </a:p>
          <a:p>
            <a:endParaRPr lang="en-US" altLang="zh-TW" dirty="0" smtClean="0">
              <a:latin typeface="+mj-lt"/>
              <a:ea typeface="DFKai-SB" panose="03000509000000000000" pitchFamily="65" charset="-120"/>
            </a:endParaRPr>
          </a:p>
          <a:p>
            <a:r>
              <a:rPr lang="zh-TW" altLang="en-US" dirty="0" smtClean="0">
                <a:latin typeface="+mj-lt"/>
                <a:ea typeface="DFKai-SB" panose="03000509000000000000" pitchFamily="65" charset="-120"/>
              </a:rPr>
              <a:t>心理系海賊團王（大三</a:t>
            </a:r>
            <a:r>
              <a:rPr lang="zh-TW" altLang="en-US" dirty="0">
                <a:latin typeface="+mj-lt"/>
                <a:ea typeface="DFKai-SB" panose="03000509000000000000" pitchFamily="65" charset="-120"/>
              </a:rPr>
              <a:t>同學陳遠文</a:t>
            </a:r>
            <a:r>
              <a:rPr lang="zh-TW" altLang="en-US" dirty="0" smtClean="0">
                <a:latin typeface="+mj-lt"/>
                <a:ea typeface="DFKai-SB" panose="03000509000000000000" pitchFamily="65" charset="-120"/>
              </a:rPr>
              <a:t>、</a:t>
            </a:r>
            <a:r>
              <a:rPr lang="zh-TW" altLang="en-US" dirty="0">
                <a:latin typeface="+mj-lt"/>
                <a:ea typeface="DFKai-SB" panose="03000509000000000000" pitchFamily="65" charset="-120"/>
              </a:rPr>
              <a:t>李佳穗</a:t>
            </a:r>
            <a:r>
              <a:rPr lang="zh-TW" altLang="en-US" dirty="0" smtClean="0">
                <a:latin typeface="+mj-lt"/>
                <a:ea typeface="DFKai-SB" panose="03000509000000000000" pitchFamily="65" charset="-120"/>
              </a:rPr>
              <a:t>黃思綺</a:t>
            </a:r>
            <a:r>
              <a:rPr lang="zh-TW" altLang="en-US" dirty="0">
                <a:latin typeface="+mj-lt"/>
                <a:ea typeface="DFKai-SB" panose="03000509000000000000" pitchFamily="65" charset="-120"/>
              </a:rPr>
              <a:t>、童俊傑、</a:t>
            </a:r>
            <a:r>
              <a:rPr lang="zh-TW" altLang="en-US" dirty="0" smtClean="0">
                <a:latin typeface="+mj-lt"/>
                <a:ea typeface="DFKai-SB" panose="03000509000000000000" pitchFamily="65" charset="-120"/>
              </a:rPr>
              <a:t>張子儀）</a:t>
            </a:r>
            <a:r>
              <a:rPr lang="zh-TW" altLang="en-US" dirty="0">
                <a:latin typeface="+mj-lt"/>
                <a:ea typeface="DFKai-SB" panose="03000509000000000000" pitchFamily="65" charset="-120"/>
              </a:rPr>
              <a:t>奪得銘傳大學第八屆創新暨創業競賽決賽第一名優勝獎 </a:t>
            </a:r>
            <a:r>
              <a:rPr lang="en-US" altLang="zh-TW" dirty="0">
                <a:latin typeface="+mj-lt"/>
                <a:ea typeface="DFKai-SB" panose="03000509000000000000" pitchFamily="65" charset="-120"/>
              </a:rPr>
              <a:t>+ </a:t>
            </a:r>
            <a:r>
              <a:rPr lang="zh-TW" altLang="en-US" dirty="0">
                <a:latin typeface="+mj-lt"/>
                <a:ea typeface="DFKai-SB" panose="03000509000000000000" pitchFamily="65" charset="-120"/>
              </a:rPr>
              <a:t>獎金兩萬元</a:t>
            </a:r>
            <a:r>
              <a:rPr lang="zh-TW" altLang="en-US" dirty="0" smtClean="0">
                <a:latin typeface="+mj-lt"/>
                <a:ea typeface="DFKai-SB" panose="03000509000000000000" pitchFamily="65" charset="-120"/>
              </a:rPr>
              <a:t>。指導老師：許金田老師。</a:t>
            </a:r>
            <a:endParaRPr lang="zh-TW" altLang="en-US" dirty="0">
              <a:latin typeface="+mj-lt"/>
              <a:ea typeface="DFKai-SB" panose="03000509000000000000" pitchFamily="65" charset="-120"/>
            </a:endParaRPr>
          </a:p>
        </p:txBody>
      </p:sp>
    </p:spTree>
    <p:extLst>
      <p:ext uri="{BB962C8B-B14F-4D97-AF65-F5344CB8AC3E}">
        <p14:creationId xmlns:p14="http://schemas.microsoft.com/office/powerpoint/2010/main" val="22371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a:latin typeface="DFKai-SB" panose="03000509000000000000" pitchFamily="65" charset="-120"/>
                <a:ea typeface="DFKai-SB" panose="03000509000000000000" pitchFamily="65" charset="-120"/>
              </a:rPr>
              <a:t>榮譽榜</a:t>
            </a:r>
            <a:endParaRPr lang="zh-TW" altLang="en-US" sz="4000" dirty="0"/>
          </a:p>
        </p:txBody>
      </p:sp>
      <p:sp>
        <p:nvSpPr>
          <p:cNvPr id="3" name="文字版面配置區 2"/>
          <p:cNvSpPr>
            <a:spLocks noGrp="1"/>
          </p:cNvSpPr>
          <p:nvPr>
            <p:ph type="body" idx="1"/>
          </p:nvPr>
        </p:nvSpPr>
        <p:spPr>
          <a:xfrm>
            <a:off x="814275" y="1769800"/>
            <a:ext cx="6132600" cy="4899560"/>
          </a:xfrm>
        </p:spPr>
        <p:txBody>
          <a:bodyPr/>
          <a:lstStyle/>
          <a:p>
            <a:r>
              <a:rPr lang="zh-TW" altLang="en-US" dirty="0">
                <a:latin typeface="+mj-lt"/>
                <a:ea typeface="DFKai-SB" panose="03000509000000000000" pitchFamily="65" charset="-120"/>
              </a:rPr>
              <a:t>兼任</a:t>
            </a:r>
            <a:r>
              <a:rPr lang="zh-TW" altLang="en-US" dirty="0" smtClean="0">
                <a:latin typeface="+mj-lt"/>
                <a:ea typeface="DFKai-SB" panose="03000509000000000000" pitchFamily="65" charset="-120"/>
              </a:rPr>
              <a:t>林書正</a:t>
            </a:r>
            <a:r>
              <a:rPr lang="zh-TW" altLang="en-US" dirty="0">
                <a:latin typeface="+mj-lt"/>
                <a:ea typeface="DFKai-SB" panose="03000509000000000000" pitchFamily="65" charset="-120"/>
              </a:rPr>
              <a:t>老師教授的心理衡鑑課程榮獲一零五年度績優課程重構</a:t>
            </a:r>
            <a:r>
              <a:rPr lang="zh-TW" altLang="en-US" dirty="0" smtClean="0">
                <a:latin typeface="+mj-lt"/>
                <a:ea typeface="DFKai-SB" panose="03000509000000000000" pitchFamily="65" charset="-120"/>
              </a:rPr>
              <a:t>計畫</a:t>
            </a:r>
            <a:endParaRPr lang="en-US" altLang="zh-TW" dirty="0">
              <a:latin typeface="+mj-lt"/>
              <a:ea typeface="DFKai-SB" panose="03000509000000000000" pitchFamily="65" charset="-120"/>
            </a:endParaRPr>
          </a:p>
          <a:p>
            <a:r>
              <a:rPr lang="zh-TW" altLang="en-US" dirty="0" smtClean="0">
                <a:latin typeface="+mj-lt"/>
                <a:ea typeface="DFKai-SB" panose="03000509000000000000" pitchFamily="65" charset="-120"/>
              </a:rPr>
              <a:t>朱春林老師教授</a:t>
            </a:r>
            <a:r>
              <a:rPr lang="zh-TW" altLang="en-US" dirty="0">
                <a:latin typeface="+mj-lt"/>
                <a:ea typeface="DFKai-SB" panose="03000509000000000000" pitchFamily="65" charset="-120"/>
              </a:rPr>
              <a:t>的臨床心理學導論榮獲銘傳大學一零五年度績優課程重構</a:t>
            </a:r>
            <a:r>
              <a:rPr lang="zh-TW" altLang="en-US" dirty="0" smtClean="0">
                <a:latin typeface="+mj-lt"/>
                <a:ea typeface="DFKai-SB" panose="03000509000000000000" pitchFamily="65" charset="-120"/>
              </a:rPr>
              <a:t>方案</a:t>
            </a:r>
            <a:endParaRPr lang="en-US" altLang="zh-TW" dirty="0" smtClean="0">
              <a:latin typeface="+mj-lt"/>
              <a:ea typeface="DFKai-SB" panose="03000509000000000000" pitchFamily="65" charset="-120"/>
            </a:endParaRPr>
          </a:p>
          <a:p>
            <a:r>
              <a:rPr lang="zh-TW" altLang="en-US" dirty="0" smtClean="0">
                <a:latin typeface="+mj-lt"/>
                <a:ea typeface="DFKai-SB" panose="03000509000000000000" pitchFamily="65" charset="-120"/>
              </a:rPr>
              <a:t>兼任教師魏</a:t>
            </a:r>
            <a:r>
              <a:rPr lang="zh-TW" altLang="en-US" dirty="0">
                <a:latin typeface="+mj-lt"/>
                <a:ea typeface="DFKai-SB" panose="03000509000000000000" pitchFamily="65" charset="-120"/>
              </a:rPr>
              <a:t>廉中醫師榮獲第四屆衛福部醫院優良暨資深典範醫師</a:t>
            </a:r>
            <a:r>
              <a:rPr lang="en-US" altLang="zh-TW" dirty="0">
                <a:latin typeface="+mj-lt"/>
                <a:ea typeface="DFKai-SB" panose="03000509000000000000" pitchFamily="65" charset="-120"/>
              </a:rPr>
              <a:t>-</a:t>
            </a:r>
            <a:r>
              <a:rPr lang="zh-TW" altLang="en-US" dirty="0">
                <a:latin typeface="+mj-lt"/>
                <a:ea typeface="DFKai-SB" panose="03000509000000000000" pitchFamily="65" charset="-120"/>
              </a:rPr>
              <a:t>優良醫師</a:t>
            </a:r>
            <a:r>
              <a:rPr lang="zh-TW" altLang="en-US" dirty="0" smtClean="0">
                <a:latin typeface="+mj-lt"/>
                <a:ea typeface="DFKai-SB" panose="03000509000000000000" pitchFamily="65" charset="-120"/>
              </a:rPr>
              <a:t>獎</a:t>
            </a:r>
            <a:endParaRPr lang="en-US" altLang="zh-TW" dirty="0" smtClean="0">
              <a:latin typeface="+mj-lt"/>
              <a:ea typeface="DFKai-SB" panose="03000509000000000000" pitchFamily="65" charset="-120"/>
            </a:endParaRPr>
          </a:p>
          <a:p>
            <a:r>
              <a:rPr lang="zh-TW" altLang="en-US" dirty="0">
                <a:latin typeface="+mj-lt"/>
                <a:ea typeface="DFKai-SB" panose="03000509000000000000" pitchFamily="65" charset="-120"/>
              </a:rPr>
              <a:t>許瑛玿老師榮獲銘傳大學一零五年度學術研究成果</a:t>
            </a:r>
            <a:r>
              <a:rPr lang="zh-TW" altLang="en-US" dirty="0" smtClean="0">
                <a:latin typeface="+mj-lt"/>
                <a:ea typeface="DFKai-SB" panose="03000509000000000000" pitchFamily="65" charset="-120"/>
              </a:rPr>
              <a:t>獎勵</a:t>
            </a:r>
            <a:endParaRPr lang="en-US" altLang="zh-TW" dirty="0" smtClean="0">
              <a:latin typeface="+mj-lt"/>
              <a:ea typeface="DFKai-SB" panose="03000509000000000000" pitchFamily="65" charset="-120"/>
            </a:endParaRPr>
          </a:p>
          <a:p>
            <a:r>
              <a:rPr lang="zh-TW" altLang="en-US" dirty="0">
                <a:latin typeface="+mj-lt"/>
                <a:ea typeface="DFKai-SB" panose="03000509000000000000" pitchFamily="65" charset="-120"/>
              </a:rPr>
              <a:t>許金田老師榮獲銘傳大學一零五年度產學合作優良</a:t>
            </a:r>
            <a:r>
              <a:rPr lang="zh-TW" altLang="en-US" dirty="0" smtClean="0">
                <a:latin typeface="+mj-lt"/>
                <a:ea typeface="DFKai-SB" panose="03000509000000000000" pitchFamily="65" charset="-120"/>
              </a:rPr>
              <a:t>獎</a:t>
            </a:r>
            <a:endParaRPr lang="zh-TW" altLang="en-US" dirty="0">
              <a:latin typeface="+mj-lt"/>
              <a:ea typeface="DFKai-SB" panose="03000509000000000000" pitchFamily="65" charset="-120"/>
            </a:endParaRPr>
          </a:p>
          <a:p>
            <a:endParaRPr lang="zh-TW" altLang="en-US" dirty="0"/>
          </a:p>
        </p:txBody>
      </p:sp>
    </p:spTree>
    <p:extLst>
      <p:ext uri="{BB962C8B-B14F-4D97-AF65-F5344CB8AC3E}">
        <p14:creationId xmlns:p14="http://schemas.microsoft.com/office/powerpoint/2010/main" val="350273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mj-lt"/>
                <a:ea typeface="DFKai-SB" panose="03000509000000000000" pitchFamily="65" charset="-120"/>
              </a:rPr>
              <a:t>產學合作</a:t>
            </a:r>
            <a:endParaRPr lang="zh-TW" altLang="en-US" sz="4000" dirty="0">
              <a:latin typeface="+mj-lt"/>
              <a:ea typeface="DFKai-SB" panose="03000509000000000000" pitchFamily="65" charset="-120"/>
            </a:endParaRPr>
          </a:p>
        </p:txBody>
      </p:sp>
      <p:sp>
        <p:nvSpPr>
          <p:cNvPr id="3" name="文字版面配置區 2"/>
          <p:cNvSpPr>
            <a:spLocks noGrp="1"/>
          </p:cNvSpPr>
          <p:nvPr>
            <p:ph type="body" idx="1"/>
          </p:nvPr>
        </p:nvSpPr>
        <p:spPr/>
        <p:txBody>
          <a:bodyPr/>
          <a:lstStyle/>
          <a:p>
            <a:r>
              <a:rPr lang="zh-TW" altLang="en-US" dirty="0" smtClean="0">
                <a:latin typeface="+mn-lt"/>
                <a:ea typeface="DFKai-SB" panose="03000509000000000000" pitchFamily="65" charset="-120"/>
              </a:rPr>
              <a:t>與</a:t>
            </a:r>
            <a:r>
              <a:rPr lang="zh-TW" altLang="en-US" dirty="0">
                <a:latin typeface="+mn-lt"/>
                <a:ea typeface="DFKai-SB" panose="03000509000000000000" pitchFamily="65" charset="-120"/>
              </a:rPr>
              <a:t>桃園市生命線協會簽訂建教與產學合作</a:t>
            </a:r>
            <a:r>
              <a:rPr lang="zh-TW" altLang="en-US" dirty="0" smtClean="0">
                <a:latin typeface="+mn-lt"/>
                <a:ea typeface="DFKai-SB" panose="03000509000000000000" pitchFamily="65" charset="-120"/>
              </a:rPr>
              <a:t>協議</a:t>
            </a:r>
            <a:endParaRPr lang="en-US" altLang="zh-TW" dirty="0" smtClean="0">
              <a:latin typeface="+mn-lt"/>
              <a:ea typeface="DFKai-SB" panose="03000509000000000000" pitchFamily="65" charset="-120"/>
            </a:endParaRPr>
          </a:p>
          <a:p>
            <a:endParaRPr lang="en-US" altLang="zh-TW" dirty="0" smtClean="0">
              <a:latin typeface="+mn-lt"/>
              <a:ea typeface="DFKai-SB" panose="03000509000000000000" pitchFamily="65" charset="-120"/>
            </a:endParaRPr>
          </a:p>
          <a:p>
            <a:r>
              <a:rPr lang="zh-TW" altLang="en-US" dirty="0">
                <a:latin typeface="+mn-lt"/>
                <a:ea typeface="DFKai-SB" panose="03000509000000000000" pitchFamily="65" charset="-120"/>
              </a:rPr>
              <a:t>與</a:t>
            </a:r>
            <a:r>
              <a:rPr lang="zh-TW" altLang="en-US" dirty="0" smtClean="0">
                <a:latin typeface="+mn-lt"/>
                <a:ea typeface="DFKai-SB" panose="03000509000000000000" pitchFamily="65" charset="-120"/>
              </a:rPr>
              <a:t>桃園市大華高</a:t>
            </a:r>
            <a:r>
              <a:rPr lang="zh-TW" altLang="en-US" dirty="0">
                <a:latin typeface="+mn-lt"/>
                <a:ea typeface="DFKai-SB" panose="03000509000000000000" pitchFamily="65" charset="-120"/>
              </a:rPr>
              <a:t>中</a:t>
            </a:r>
            <a:r>
              <a:rPr lang="zh-TW" altLang="en-US" dirty="0" smtClean="0">
                <a:latin typeface="+mn-lt"/>
                <a:ea typeface="DFKai-SB" panose="03000509000000000000" pitchFamily="65" charset="-120"/>
              </a:rPr>
              <a:t>簽訂</a:t>
            </a:r>
            <a:r>
              <a:rPr lang="zh-TW" altLang="en-US" dirty="0">
                <a:latin typeface="+mn-lt"/>
                <a:ea typeface="DFKai-SB" panose="03000509000000000000" pitchFamily="65" charset="-120"/>
              </a:rPr>
              <a:t>建教與產學合作協議</a:t>
            </a:r>
          </a:p>
          <a:p>
            <a:endParaRPr lang="zh-TW" altLang="en-US" dirty="0"/>
          </a:p>
          <a:p>
            <a:endParaRPr lang="zh-TW" altLang="en-US" dirty="0"/>
          </a:p>
        </p:txBody>
      </p:sp>
    </p:spTree>
    <p:extLst>
      <p:ext uri="{BB962C8B-B14F-4D97-AF65-F5344CB8AC3E}">
        <p14:creationId xmlns:p14="http://schemas.microsoft.com/office/powerpoint/2010/main" val="216181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DFKai-SB" panose="03000509000000000000" pitchFamily="65" charset="-120"/>
                <a:ea typeface="DFKai-SB" panose="03000509000000000000" pitchFamily="65" charset="-120"/>
              </a:rPr>
              <a:t>活動宣傳</a:t>
            </a:r>
            <a:endParaRPr lang="zh-TW" altLang="en-US" sz="4000" dirty="0">
              <a:latin typeface="DFKai-SB" panose="03000509000000000000" pitchFamily="65" charset="-120"/>
              <a:ea typeface="DFKai-SB" panose="03000509000000000000" pitchFamily="65" charset="-120"/>
            </a:endParaRPr>
          </a:p>
        </p:txBody>
      </p:sp>
      <p:pic>
        <p:nvPicPr>
          <p:cNvPr id="3" name="圖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7701" y="0"/>
            <a:ext cx="4848598" cy="6858000"/>
          </a:xfrm>
          <a:prstGeom prst="rect">
            <a:avLst/>
          </a:prstGeom>
        </p:spPr>
      </p:pic>
    </p:spTree>
    <p:extLst>
      <p:ext uri="{BB962C8B-B14F-4D97-AF65-F5344CB8AC3E}">
        <p14:creationId xmlns:p14="http://schemas.microsoft.com/office/powerpoint/2010/main" val="122403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a:latin typeface="DFKai-SB" panose="03000509000000000000" pitchFamily="65" charset="-120"/>
                <a:ea typeface="DFKai-SB" panose="03000509000000000000" pitchFamily="65" charset="-120"/>
              </a:rPr>
              <a:t>活動宣傳</a:t>
            </a:r>
            <a:endParaRPr lang="zh-TW" altLang="en-US" sz="4000" dirty="0"/>
          </a:p>
        </p:txBody>
      </p:sp>
      <p:sp>
        <p:nvSpPr>
          <p:cNvPr id="3" name="矩形 2"/>
          <p:cNvSpPr/>
          <p:nvPr/>
        </p:nvSpPr>
        <p:spPr>
          <a:xfrm>
            <a:off x="467544" y="1772816"/>
            <a:ext cx="8136904" cy="5262979"/>
          </a:xfrm>
          <a:prstGeom prst="rect">
            <a:avLst/>
          </a:prstGeom>
        </p:spPr>
        <p:txBody>
          <a:bodyPr wrap="square">
            <a:spAutoFit/>
          </a:bodyPr>
          <a:lstStyle/>
          <a:p>
            <a:r>
              <a:rPr lang="zh-TW" altLang="en-US" sz="2800" b="1" dirty="0">
                <a:solidFill>
                  <a:srgbClr val="F66A2D"/>
                </a:solidFill>
                <a:latin typeface="+mj-lt"/>
                <a:ea typeface="DFKai-SB" panose="03000509000000000000" pitchFamily="65" charset="-120"/>
              </a:rPr>
              <a:t>銘傳大學諮商與工商心理學系第十三屆 </a:t>
            </a:r>
            <a:endParaRPr lang="en-US" altLang="zh-TW" sz="2800" b="1" dirty="0" smtClean="0">
              <a:solidFill>
                <a:srgbClr val="F66A2D"/>
              </a:solidFill>
              <a:latin typeface="+mj-lt"/>
              <a:ea typeface="DFKai-SB" panose="03000509000000000000" pitchFamily="65" charset="-120"/>
            </a:endParaRPr>
          </a:p>
          <a:p>
            <a:r>
              <a:rPr lang="en-US" altLang="zh-TW" sz="2800" b="1" dirty="0" smtClean="0">
                <a:solidFill>
                  <a:srgbClr val="F66A2D"/>
                </a:solidFill>
                <a:latin typeface="+mj-lt"/>
                <a:ea typeface="DFKai-SB" panose="03000509000000000000" pitchFamily="65" charset="-120"/>
              </a:rPr>
              <a:t>2018 </a:t>
            </a:r>
            <a:r>
              <a:rPr lang="zh-TW" altLang="en-US" sz="2800" b="1" dirty="0">
                <a:solidFill>
                  <a:srgbClr val="F66A2D"/>
                </a:solidFill>
                <a:latin typeface="+mj-lt"/>
                <a:ea typeface="DFKai-SB" panose="03000509000000000000" pitchFamily="65" charset="-120"/>
              </a:rPr>
              <a:t>年學術暨實務國際研討會</a:t>
            </a:r>
            <a:br>
              <a:rPr lang="zh-TW" altLang="en-US" sz="2800" b="1" dirty="0">
                <a:solidFill>
                  <a:srgbClr val="F66A2D"/>
                </a:solidFill>
                <a:latin typeface="+mj-lt"/>
                <a:ea typeface="DFKai-SB" panose="03000509000000000000" pitchFamily="65" charset="-120"/>
              </a:rPr>
            </a:br>
            <a:r>
              <a:rPr lang="zh-TW" altLang="en-US" sz="2800" b="1" dirty="0">
                <a:solidFill>
                  <a:srgbClr val="F66A2D"/>
                </a:solidFill>
                <a:latin typeface="+mj-lt"/>
                <a:ea typeface="DFKai-SB" panose="03000509000000000000" pitchFamily="65" charset="-120"/>
              </a:rPr>
              <a:t>讓我們哀傷吧：創傷、失落、與成長</a:t>
            </a:r>
            <a:r>
              <a:rPr lang="zh-TW" altLang="en-US" sz="2800" dirty="0">
                <a:latin typeface="+mj-lt"/>
                <a:ea typeface="DFKai-SB" panose="03000509000000000000" pitchFamily="65" charset="-120"/>
              </a:rPr>
              <a:t/>
            </a:r>
            <a:br>
              <a:rPr lang="zh-TW" altLang="en-US" sz="2800" dirty="0">
                <a:latin typeface="+mj-lt"/>
                <a:ea typeface="DFKai-SB" panose="03000509000000000000" pitchFamily="65" charset="-120"/>
              </a:rPr>
            </a:br>
            <a:r>
              <a:rPr lang="en-US" altLang="zh-TW" sz="2800" b="1" dirty="0">
                <a:solidFill>
                  <a:srgbClr val="F66A2D"/>
                </a:solidFill>
                <a:latin typeface="+mj-lt"/>
                <a:ea typeface="DFKai-SB" panose="03000509000000000000" pitchFamily="65" charset="-120"/>
              </a:rPr>
              <a:t>2018 International Conference on Humanistic &amp; Existential Psychology </a:t>
            </a:r>
            <a:r>
              <a:rPr lang="en-US" altLang="zh-TW" sz="2800" dirty="0">
                <a:latin typeface="+mj-lt"/>
                <a:ea typeface="DFKai-SB" panose="03000509000000000000" pitchFamily="65" charset="-120"/>
              </a:rPr>
              <a:t/>
            </a:r>
            <a:br>
              <a:rPr lang="en-US" altLang="zh-TW" sz="2800" dirty="0">
                <a:latin typeface="+mj-lt"/>
                <a:ea typeface="DFKai-SB" panose="03000509000000000000" pitchFamily="65" charset="-120"/>
              </a:rPr>
            </a:br>
            <a:r>
              <a:rPr lang="en-US" altLang="zh-TW" sz="2800" b="1" dirty="0">
                <a:latin typeface="+mj-lt"/>
                <a:ea typeface="DFKai-SB" panose="03000509000000000000" pitchFamily="65" charset="-120"/>
              </a:rPr>
              <a:t>The 13th Annual Conference </a:t>
            </a:r>
            <a:r>
              <a:rPr lang="en-US" altLang="zh-TW" sz="2800" b="1">
                <a:latin typeface="+mj-lt"/>
                <a:ea typeface="DFKai-SB" panose="03000509000000000000" pitchFamily="65" charset="-120"/>
              </a:rPr>
              <a:t>of </a:t>
            </a:r>
            <a:endParaRPr lang="en-US" altLang="zh-TW" sz="2800" b="1" smtClean="0">
              <a:latin typeface="+mj-lt"/>
              <a:ea typeface="DFKai-SB" panose="03000509000000000000" pitchFamily="65" charset="-120"/>
            </a:endParaRPr>
          </a:p>
          <a:p>
            <a:r>
              <a:rPr lang="en-US" altLang="zh-TW" sz="2800" b="1" smtClean="0">
                <a:latin typeface="+mj-lt"/>
                <a:ea typeface="DFKai-SB" panose="03000509000000000000" pitchFamily="65" charset="-120"/>
              </a:rPr>
              <a:t>Dept</a:t>
            </a:r>
            <a:r>
              <a:rPr lang="en-US" altLang="zh-TW" sz="2800" b="1" dirty="0">
                <a:latin typeface="+mj-lt"/>
                <a:ea typeface="DFKai-SB" panose="03000509000000000000" pitchFamily="65" charset="-120"/>
              </a:rPr>
              <a:t>. of Counseling and I/O Psychology, </a:t>
            </a:r>
            <a:endParaRPr lang="en-US" altLang="zh-TW" sz="2800" b="1" dirty="0" smtClean="0">
              <a:latin typeface="+mj-lt"/>
              <a:ea typeface="DFKai-SB" panose="03000509000000000000" pitchFamily="65" charset="-120"/>
            </a:endParaRPr>
          </a:p>
          <a:p>
            <a:r>
              <a:rPr lang="en-US" altLang="zh-TW" sz="2800" b="1" dirty="0" smtClean="0">
                <a:latin typeface="+mj-lt"/>
                <a:ea typeface="DFKai-SB" panose="03000509000000000000" pitchFamily="65" charset="-120"/>
              </a:rPr>
              <a:t>Ming </a:t>
            </a:r>
            <a:r>
              <a:rPr lang="en-US" altLang="zh-TW" sz="2800" b="1" dirty="0" err="1">
                <a:latin typeface="+mj-lt"/>
                <a:ea typeface="DFKai-SB" panose="03000509000000000000" pitchFamily="65" charset="-120"/>
              </a:rPr>
              <a:t>Chuan</a:t>
            </a:r>
            <a:r>
              <a:rPr lang="en-US" altLang="zh-TW" sz="2800" b="1" dirty="0">
                <a:latin typeface="+mj-lt"/>
                <a:ea typeface="DFKai-SB" panose="03000509000000000000" pitchFamily="65" charset="-120"/>
              </a:rPr>
              <a:t> University</a:t>
            </a:r>
            <a:br>
              <a:rPr lang="en-US" altLang="zh-TW" sz="2800" b="1" dirty="0">
                <a:latin typeface="+mj-lt"/>
                <a:ea typeface="DFKai-SB" panose="03000509000000000000" pitchFamily="65" charset="-120"/>
              </a:rPr>
            </a:br>
            <a:r>
              <a:rPr lang="en-US" altLang="zh-TW" sz="2800" b="1" dirty="0">
                <a:latin typeface="+mj-lt"/>
                <a:ea typeface="DFKai-SB" panose="03000509000000000000" pitchFamily="65" charset="-120"/>
              </a:rPr>
              <a:t>​</a:t>
            </a:r>
            <a:r>
              <a:rPr lang="en-US" altLang="zh-TW" sz="2800" b="1" dirty="0">
                <a:solidFill>
                  <a:srgbClr val="F66A2D"/>
                </a:solidFill>
                <a:latin typeface="+mj-lt"/>
                <a:ea typeface="DFKai-SB" panose="03000509000000000000" pitchFamily="65" charset="-120"/>
              </a:rPr>
              <a:t>Let’s Grieve: Trauma, Loss &amp; Growth</a:t>
            </a:r>
            <a:r>
              <a:rPr lang="en-US" altLang="zh-TW" sz="2800" dirty="0">
                <a:latin typeface="+mj-lt"/>
                <a:ea typeface="DFKai-SB" panose="03000509000000000000" pitchFamily="65" charset="-120"/>
              </a:rPr>
              <a:t/>
            </a:r>
            <a:br>
              <a:rPr lang="en-US" altLang="zh-TW" sz="2800" dirty="0">
                <a:latin typeface="+mj-lt"/>
                <a:ea typeface="DFKai-SB" panose="03000509000000000000" pitchFamily="65" charset="-120"/>
              </a:rPr>
            </a:br>
            <a:r>
              <a:rPr lang="en-US" altLang="zh-TW" sz="2800" b="1" dirty="0">
                <a:solidFill>
                  <a:srgbClr val="F66A2D"/>
                </a:solidFill>
                <a:latin typeface="+mj-lt"/>
                <a:ea typeface="DFKai-SB" panose="03000509000000000000" pitchFamily="65" charset="-120"/>
              </a:rPr>
              <a:t>July 17~18, 2018</a:t>
            </a:r>
            <a:br>
              <a:rPr lang="en-US" altLang="zh-TW" sz="2800" b="1" dirty="0">
                <a:solidFill>
                  <a:srgbClr val="F66A2D"/>
                </a:solidFill>
                <a:latin typeface="+mj-lt"/>
                <a:ea typeface="DFKai-SB" panose="03000509000000000000" pitchFamily="65" charset="-120"/>
              </a:rPr>
            </a:br>
            <a:r>
              <a:rPr lang="en-US" altLang="zh-TW" sz="2800" b="1" dirty="0" err="1">
                <a:solidFill>
                  <a:srgbClr val="F66A2D"/>
                </a:solidFill>
                <a:latin typeface="+mj-lt"/>
                <a:ea typeface="DFKai-SB" panose="03000509000000000000" pitchFamily="65" charset="-120"/>
              </a:rPr>
              <a:t>JiHer</a:t>
            </a:r>
            <a:r>
              <a:rPr lang="en-US" altLang="zh-TW" sz="2800" b="1" dirty="0">
                <a:solidFill>
                  <a:srgbClr val="F66A2D"/>
                </a:solidFill>
                <a:latin typeface="+mj-lt"/>
                <a:ea typeface="DFKai-SB" panose="03000509000000000000" pitchFamily="65" charset="-120"/>
              </a:rPr>
              <a:t> Campus, Ming </a:t>
            </a:r>
            <a:r>
              <a:rPr lang="en-US" altLang="zh-TW" sz="2800" b="1" dirty="0" err="1">
                <a:solidFill>
                  <a:srgbClr val="F66A2D"/>
                </a:solidFill>
                <a:latin typeface="+mj-lt"/>
                <a:ea typeface="DFKai-SB" panose="03000509000000000000" pitchFamily="65" charset="-120"/>
              </a:rPr>
              <a:t>Chuan</a:t>
            </a:r>
            <a:r>
              <a:rPr lang="en-US" altLang="zh-TW" sz="2800" b="1" dirty="0">
                <a:solidFill>
                  <a:srgbClr val="F66A2D"/>
                </a:solidFill>
                <a:latin typeface="+mj-lt"/>
                <a:ea typeface="DFKai-SB" panose="03000509000000000000" pitchFamily="65" charset="-120"/>
              </a:rPr>
              <a:t> University, Taipei, Taiwan, ROC</a:t>
            </a:r>
            <a:endParaRPr lang="zh-TW" altLang="en-US" sz="2800" dirty="0">
              <a:latin typeface="+mj-lt"/>
              <a:ea typeface="DFKai-SB" panose="03000509000000000000" pitchFamily="65" charset="-120"/>
            </a:endParaRPr>
          </a:p>
        </p:txBody>
      </p:sp>
    </p:spTree>
    <p:extLst>
      <p:ext uri="{BB962C8B-B14F-4D97-AF65-F5344CB8AC3E}">
        <p14:creationId xmlns:p14="http://schemas.microsoft.com/office/powerpoint/2010/main" val="1426184309"/>
      </p:ext>
    </p:extLst>
  </p:cSld>
  <p:clrMapOvr>
    <a:masterClrMapping/>
  </p:clrMapOvr>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Salerio</Template>
  <TotalTime>14856</TotalTime>
  <Words>3817</Words>
  <Application>Microsoft Office PowerPoint</Application>
  <PresentationFormat>如螢幕大小 (4:3)</PresentationFormat>
  <Paragraphs>425</Paragraphs>
  <Slides>38</Slides>
  <Notes>6</Notes>
  <HiddenSlides>0</HiddenSlides>
  <MMClips>0</MMClips>
  <ScaleCrop>false</ScaleCrop>
  <HeadingPairs>
    <vt:vector size="6" baseType="variant">
      <vt:variant>
        <vt:lpstr>使用字型</vt:lpstr>
      </vt:variant>
      <vt:variant>
        <vt:i4>16</vt:i4>
      </vt:variant>
      <vt:variant>
        <vt:lpstr>佈景主題</vt:lpstr>
      </vt:variant>
      <vt:variant>
        <vt:i4>1</vt:i4>
      </vt:variant>
      <vt:variant>
        <vt:lpstr>投影片標題</vt:lpstr>
      </vt:variant>
      <vt:variant>
        <vt:i4>38</vt:i4>
      </vt:variant>
    </vt:vector>
  </HeadingPairs>
  <TitlesOfParts>
    <vt:vector size="55" baseType="lpstr">
      <vt:lpstr>Arvo</vt:lpstr>
      <vt:lpstr>DFKai-SB</vt:lpstr>
      <vt:lpstr>DFKai-SB</vt:lpstr>
      <vt:lpstr>微軟正黑體</vt:lpstr>
      <vt:lpstr>新細明體</vt:lpstr>
      <vt:lpstr>Roboto Condensed</vt:lpstr>
      <vt:lpstr>Roboto Condensed Light</vt:lpstr>
      <vt:lpstr>華康新特明體</vt:lpstr>
      <vt:lpstr>Aharoni</vt:lpstr>
      <vt:lpstr>Arial</vt:lpstr>
      <vt:lpstr>Calibri</vt:lpstr>
      <vt:lpstr>Gill Sans MT</vt:lpstr>
      <vt:lpstr>Times New Roman</vt:lpstr>
      <vt:lpstr>Wingdings</vt:lpstr>
      <vt:lpstr>Wingdings 2</vt:lpstr>
      <vt:lpstr>Wingdings 3</vt:lpstr>
      <vt:lpstr>Salerio template</vt:lpstr>
      <vt:lpstr>ㄧ零六學年度第二學期</vt:lpstr>
      <vt:lpstr>榮譽榜</vt:lpstr>
      <vt:lpstr>榮譽榜</vt:lpstr>
      <vt:lpstr>榮譽榜</vt:lpstr>
      <vt:lpstr>榮譽榜</vt:lpstr>
      <vt:lpstr>榮譽榜</vt:lpstr>
      <vt:lpstr>產學合作</vt:lpstr>
      <vt:lpstr>活動宣傳</vt:lpstr>
      <vt:lpstr>活動宣傳</vt:lpstr>
      <vt:lpstr>舉行目的</vt:lpstr>
      <vt:lpstr>選課注意事項</vt:lpstr>
      <vt:lpstr>選課注意事項</vt:lpstr>
      <vt:lpstr>選課注意事項</vt:lpstr>
      <vt:lpstr>選課注意事項</vt:lpstr>
      <vt:lpstr>選課注意事項</vt:lpstr>
      <vt:lpstr>選課注意事項</vt:lpstr>
      <vt:lpstr>選課注意事項</vt:lpstr>
      <vt:lpstr>提醒事情…</vt:lpstr>
      <vt:lpstr>ㄧ零七學年度上學期課程規劃表</vt:lpstr>
      <vt:lpstr>一零七學年度上學期課程規劃表</vt:lpstr>
      <vt:lpstr>PowerPoint 簡報</vt:lpstr>
      <vt:lpstr>ㄧ零三學年度畢業門檻</vt:lpstr>
      <vt:lpstr>PowerPoint 簡報</vt:lpstr>
      <vt:lpstr>能力資格檢定：服務學習</vt:lpstr>
      <vt:lpstr>能力資格檢定：英語能力</vt:lpstr>
      <vt:lpstr>英語課程免修申請</vt:lpstr>
      <vt:lpstr>申請免修英文課程之各級英檢及其標準 </vt:lpstr>
      <vt:lpstr>能力資格檢定：資訊能力</vt:lpstr>
      <vt:lpstr>能力資格檢定：中文能力</vt:lpstr>
      <vt:lpstr>中文能力-範例說明</vt:lpstr>
      <vt:lpstr>能力資格檢定：運動能力</vt:lpstr>
      <vt:lpstr>心理系-專業基本能力</vt:lpstr>
      <vt:lpstr>社會關懷與團隊合作評量</vt:lpstr>
      <vt:lpstr>銘傳大學期中考後申請​減修辦法</vt:lpstr>
      <vt:lpstr>跨領域學分學程</vt:lpstr>
      <vt:lpstr>其他重要事項說明</vt:lpstr>
      <vt:lpstr>活動回饋</vt:lpstr>
      <vt:lpstr>PowerPoint 簡報</vt:lpstr>
    </vt:vector>
  </TitlesOfParts>
  <Company>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FreshXP</dc:creator>
  <cp:lastModifiedBy>mcu</cp:lastModifiedBy>
  <cp:revision>219</cp:revision>
  <dcterms:created xsi:type="dcterms:W3CDTF">2008-09-24T13:02:23Z</dcterms:created>
  <dcterms:modified xsi:type="dcterms:W3CDTF">2018-04-17T01:08:08Z</dcterms:modified>
</cp:coreProperties>
</file>